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5" r:id="rId3"/>
    <p:sldId id="266" r:id="rId4"/>
    <p:sldId id="280" r:id="rId5"/>
    <p:sldId id="281" r:id="rId6"/>
    <p:sldId id="267" r:id="rId7"/>
    <p:sldId id="282" r:id="rId8"/>
    <p:sldId id="283" r:id="rId9"/>
    <p:sldId id="276" r:id="rId10"/>
    <p:sldId id="278" r:id="rId11"/>
    <p:sldId id="285" r:id="rId12"/>
    <p:sldId id="277" r:id="rId13"/>
    <p:sldId id="284"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740000"/>
    <a:srgbClr val="9A0000"/>
    <a:srgbClr val="F2DECA"/>
    <a:srgbClr val="F2DCCA"/>
    <a:srgbClr val="EDDDD3"/>
    <a:srgbClr val="EDDFCF"/>
    <a:srgbClr val="EADAC8"/>
    <a:srgbClr val="E6DAC4"/>
    <a:srgbClr val="ECE2D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119" autoAdjust="0"/>
    <p:restoredTop sz="94660"/>
  </p:normalViewPr>
  <p:slideViewPr>
    <p:cSldViewPr>
      <p:cViewPr>
        <p:scale>
          <a:sx n="100" d="100"/>
          <a:sy n="100" d="100"/>
        </p:scale>
        <p:origin x="-1128"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Группа 6"/>
          <p:cNvGrpSpPr/>
          <p:nvPr userDrawn="1"/>
        </p:nvGrpSpPr>
        <p:grpSpPr>
          <a:xfrm>
            <a:off x="0" y="0"/>
            <a:ext cx="9144000" cy="6858000"/>
            <a:chOff x="0" y="0"/>
            <a:chExt cx="9144000" cy="6858000"/>
          </a:xfrm>
        </p:grpSpPr>
        <p:pic>
          <p:nvPicPr>
            <p:cNvPr id="8" name="Рисунок 7" descr="uzor_listiki_cvety_1920x1080.jpg"/>
            <p:cNvPicPr>
              <a:picLocks noChangeAspect="1"/>
            </p:cNvPicPr>
            <p:nvPr/>
          </p:nvPicPr>
          <p:blipFill>
            <a:blip r:embed="rId2" cstate="email"/>
            <a:srcRect/>
            <a:stretch>
              <a:fillRect/>
            </a:stretch>
          </p:blipFill>
          <p:spPr>
            <a:xfrm>
              <a:off x="0" y="0"/>
              <a:ext cx="9144000" cy="6858000"/>
            </a:xfrm>
            <a:prstGeom prst="rect">
              <a:avLst/>
            </a:prstGeom>
            <a:scene3d>
              <a:camera prst="orthographicFront"/>
              <a:lightRig rig="threePt" dir="t"/>
            </a:scene3d>
            <a:sp3d>
              <a:bevelT/>
            </a:sp3d>
          </p:spPr>
        </p:pic>
        <p:pic>
          <p:nvPicPr>
            <p:cNvPr id="9" name="Рисунок 8" descr="0_5b42e_2bbfad5_XL.png"/>
            <p:cNvPicPr>
              <a:picLocks noChangeAspect="1"/>
            </p:cNvPicPr>
            <p:nvPr/>
          </p:nvPicPr>
          <p:blipFill>
            <a:blip r:embed="rId3" cstate="email"/>
            <a:srcRect/>
            <a:stretch>
              <a:fillRect/>
            </a:stretch>
          </p:blipFill>
          <p:spPr>
            <a:xfrm>
              <a:off x="467544" y="0"/>
              <a:ext cx="432048" cy="6858000"/>
            </a:xfrm>
            <a:prstGeom prst="rect">
              <a:avLst/>
            </a:prstGeom>
          </p:spPr>
        </p:pic>
        <p:pic>
          <p:nvPicPr>
            <p:cNvPr id="10" name="Рисунок 9" descr="01.jpg"/>
            <p:cNvPicPr>
              <a:picLocks noChangeAspect="1"/>
            </p:cNvPicPr>
            <p:nvPr/>
          </p:nvPicPr>
          <p:blipFill>
            <a:blip r:embed="rId4" cstate="email">
              <a:lum bright="-12000"/>
            </a:blip>
            <a:srcRect/>
            <a:stretch>
              <a:fillRect/>
            </a:stretch>
          </p:blipFill>
          <p:spPr>
            <a:xfrm>
              <a:off x="971600" y="188640"/>
              <a:ext cx="7992888" cy="6480720"/>
            </a:xfrm>
            <a:prstGeom prst="roundRect">
              <a:avLst>
                <a:gd name="adj" fmla="val 2944"/>
              </a:avLst>
            </a:prstGeom>
            <a:scene3d>
              <a:camera prst="orthographicFront"/>
              <a:lightRig rig="threePt" dir="t"/>
            </a:scene3d>
            <a:sp3d>
              <a:bevelT w="114300" prst="artDeco"/>
            </a:sp3d>
          </p:spPr>
        </p:pic>
        <p:pic>
          <p:nvPicPr>
            <p:cNvPr id="14" name="Рисунок 13" descr="0d133ace4f053415cf339bfd32f38f61.jpg"/>
            <p:cNvPicPr>
              <a:picLocks noChangeAspect="1"/>
            </p:cNvPicPr>
            <p:nvPr/>
          </p:nvPicPr>
          <p:blipFill>
            <a:blip r:embed="rId5" cstate="email"/>
            <a:stretch>
              <a:fillRect/>
            </a:stretch>
          </p:blipFill>
          <p:spPr>
            <a:xfrm>
              <a:off x="899592" y="5445224"/>
              <a:ext cx="7920880" cy="1188709"/>
            </a:xfrm>
            <a:prstGeom prst="rect">
              <a:avLst/>
            </a:prstGeom>
          </p:spPr>
        </p:pic>
        <p:pic>
          <p:nvPicPr>
            <p:cNvPr id="15" name="Рисунок 14" descr="0_81b58_5e7e0a01_XL.png"/>
            <p:cNvPicPr>
              <a:picLocks noChangeAspect="1"/>
            </p:cNvPicPr>
            <p:nvPr/>
          </p:nvPicPr>
          <p:blipFill>
            <a:blip r:embed="rId6" cstate="email"/>
            <a:stretch>
              <a:fillRect/>
            </a:stretch>
          </p:blipFill>
          <p:spPr>
            <a:xfrm>
              <a:off x="2843808" y="5517232"/>
              <a:ext cx="4224755" cy="607309"/>
            </a:xfrm>
            <a:prstGeom prst="rect">
              <a:avLst/>
            </a:prstGeom>
          </p:spPr>
        </p:pic>
      </p:grpSp>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7" name="Группа 6"/>
          <p:cNvGrpSpPr/>
          <p:nvPr userDrawn="1"/>
        </p:nvGrpSpPr>
        <p:grpSpPr>
          <a:xfrm>
            <a:off x="0" y="0"/>
            <a:ext cx="9144000" cy="7029400"/>
            <a:chOff x="0" y="0"/>
            <a:chExt cx="9144000" cy="7029400"/>
          </a:xfrm>
        </p:grpSpPr>
        <p:pic>
          <p:nvPicPr>
            <p:cNvPr id="8" name="Рисунок 7" descr="uzor_listiki_cvety_1920x1080.jpg"/>
            <p:cNvPicPr>
              <a:picLocks noChangeAspect="1"/>
            </p:cNvPicPr>
            <p:nvPr/>
          </p:nvPicPr>
          <p:blipFill>
            <a:blip r:embed="rId2" cstate="email"/>
            <a:srcRect/>
            <a:stretch>
              <a:fillRect/>
            </a:stretch>
          </p:blipFill>
          <p:spPr>
            <a:xfrm>
              <a:off x="0" y="0"/>
              <a:ext cx="9144000" cy="7029400"/>
            </a:xfrm>
            <a:prstGeom prst="rect">
              <a:avLst/>
            </a:prstGeom>
            <a:scene3d>
              <a:camera prst="orthographicFront"/>
              <a:lightRig rig="threePt" dir="t"/>
            </a:scene3d>
            <a:sp3d>
              <a:bevelT/>
            </a:sp3d>
          </p:spPr>
        </p:pic>
        <p:pic>
          <p:nvPicPr>
            <p:cNvPr id="9" name="Рисунок 8" descr="01.jpg"/>
            <p:cNvPicPr>
              <a:picLocks noChangeAspect="1"/>
            </p:cNvPicPr>
            <p:nvPr/>
          </p:nvPicPr>
          <p:blipFill>
            <a:blip r:embed="rId3" cstate="email">
              <a:lum bright="-12000"/>
            </a:blip>
            <a:srcRect/>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10" name="Группа 9"/>
          <p:cNvGrpSpPr/>
          <p:nvPr userDrawn="1"/>
        </p:nvGrpSpPr>
        <p:grpSpPr>
          <a:xfrm>
            <a:off x="0" y="0"/>
            <a:ext cx="9144000" cy="7029400"/>
            <a:chOff x="0" y="0"/>
            <a:chExt cx="9144000" cy="7029400"/>
          </a:xfrm>
        </p:grpSpPr>
        <p:pic>
          <p:nvPicPr>
            <p:cNvPr id="11" name="Рисунок 10" descr="uzor_listiki_cvety_1920x1080.jpg"/>
            <p:cNvPicPr>
              <a:picLocks noChangeAspect="1"/>
            </p:cNvPicPr>
            <p:nvPr/>
          </p:nvPicPr>
          <p:blipFill>
            <a:blip r:embed="rId2" cstate="email"/>
            <a:srcRect/>
            <a:stretch>
              <a:fillRect/>
            </a:stretch>
          </p:blipFill>
          <p:spPr>
            <a:xfrm>
              <a:off x="0" y="0"/>
              <a:ext cx="9144000" cy="7029400"/>
            </a:xfrm>
            <a:prstGeom prst="rect">
              <a:avLst/>
            </a:prstGeom>
            <a:scene3d>
              <a:camera prst="orthographicFront"/>
              <a:lightRig rig="threePt" dir="t"/>
            </a:scene3d>
            <a:sp3d>
              <a:bevelT/>
            </a:sp3d>
          </p:spPr>
        </p:pic>
        <p:pic>
          <p:nvPicPr>
            <p:cNvPr id="12" name="Рисунок 11" descr="01.jpg"/>
            <p:cNvPicPr>
              <a:picLocks noChangeAspect="1"/>
            </p:cNvPicPr>
            <p:nvPr/>
          </p:nvPicPr>
          <p:blipFill>
            <a:blip r:embed="rId3" cstate="email">
              <a:lum bright="-12000"/>
            </a:blip>
            <a:srcRect/>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grpSp>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04.11.2021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6" name="Группа 5"/>
          <p:cNvGrpSpPr/>
          <p:nvPr userDrawn="1"/>
        </p:nvGrpSpPr>
        <p:grpSpPr>
          <a:xfrm>
            <a:off x="0" y="0"/>
            <a:ext cx="9144000" cy="7029400"/>
            <a:chOff x="0" y="0"/>
            <a:chExt cx="9144000" cy="7029400"/>
          </a:xfrm>
        </p:grpSpPr>
        <p:pic>
          <p:nvPicPr>
            <p:cNvPr id="7" name="Рисунок 6" descr="uzor_listiki_cvety_1920x1080.jpg"/>
            <p:cNvPicPr>
              <a:picLocks noChangeAspect="1"/>
            </p:cNvPicPr>
            <p:nvPr/>
          </p:nvPicPr>
          <p:blipFill>
            <a:blip r:embed="rId2" cstate="email"/>
            <a:srcRect/>
            <a:stretch>
              <a:fillRect/>
            </a:stretch>
          </p:blipFill>
          <p:spPr>
            <a:xfrm>
              <a:off x="0" y="0"/>
              <a:ext cx="9144000" cy="7029400"/>
            </a:xfrm>
            <a:prstGeom prst="rect">
              <a:avLst/>
            </a:prstGeom>
            <a:scene3d>
              <a:camera prst="orthographicFront"/>
              <a:lightRig rig="threePt" dir="t"/>
            </a:scene3d>
            <a:sp3d>
              <a:bevelT/>
            </a:sp3d>
          </p:spPr>
        </p:pic>
        <p:pic>
          <p:nvPicPr>
            <p:cNvPr id="8" name="Рисунок 7" descr="01.jpg"/>
            <p:cNvPicPr>
              <a:picLocks noChangeAspect="1"/>
            </p:cNvPicPr>
            <p:nvPr/>
          </p:nvPicPr>
          <p:blipFill>
            <a:blip r:embed="rId3" cstate="email">
              <a:lum bright="-12000"/>
            </a:blip>
            <a:srcRect/>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5" name="Группа 4"/>
          <p:cNvGrpSpPr/>
          <p:nvPr userDrawn="1"/>
        </p:nvGrpSpPr>
        <p:grpSpPr>
          <a:xfrm>
            <a:off x="0" y="0"/>
            <a:ext cx="9144000" cy="7029400"/>
            <a:chOff x="0" y="0"/>
            <a:chExt cx="9144000" cy="7029400"/>
          </a:xfrm>
        </p:grpSpPr>
        <p:pic>
          <p:nvPicPr>
            <p:cNvPr id="6" name="Рисунок 5" descr="uzor_listiki_cvety_1920x1080.jpg"/>
            <p:cNvPicPr>
              <a:picLocks noChangeAspect="1"/>
            </p:cNvPicPr>
            <p:nvPr/>
          </p:nvPicPr>
          <p:blipFill>
            <a:blip r:embed="rId2" cstate="email"/>
            <a:srcRect/>
            <a:stretch>
              <a:fillRect/>
            </a:stretch>
          </p:blipFill>
          <p:spPr>
            <a:xfrm>
              <a:off x="0" y="0"/>
              <a:ext cx="9144000" cy="7029400"/>
            </a:xfrm>
            <a:prstGeom prst="rect">
              <a:avLst/>
            </a:prstGeom>
            <a:scene3d>
              <a:camera prst="orthographicFront"/>
              <a:lightRig rig="threePt" dir="t"/>
            </a:scene3d>
            <a:sp3d>
              <a:bevelT/>
            </a:sp3d>
          </p:spPr>
        </p:pic>
        <p:pic>
          <p:nvPicPr>
            <p:cNvPr id="7" name="Рисунок 6" descr="01.jpg"/>
            <p:cNvPicPr>
              <a:picLocks noChangeAspect="1"/>
            </p:cNvPicPr>
            <p:nvPr/>
          </p:nvPicPr>
          <p:blipFill>
            <a:blip r:embed="rId3" cstate="email">
              <a:lum bright="-12000"/>
            </a:blip>
            <a:srcRect/>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grpSp>
      <p:sp>
        <p:nvSpPr>
          <p:cNvPr id="2" name="Дата 1"/>
          <p:cNvSpPr>
            <a:spLocks noGrp="1"/>
          </p:cNvSpPr>
          <p:nvPr>
            <p:ph type="dt" sz="half" idx="10"/>
          </p:nvPr>
        </p:nvSpPr>
        <p:spPr/>
        <p:txBody>
          <a:bodyPr/>
          <a:lstStyle/>
          <a:p>
            <a:fld id="{5B106E36-FD25-4E2D-B0AA-010F637433A0}" type="datetimeFigureOut">
              <a:rPr lang="ru-RU" smtClean="0"/>
              <a:pPr/>
              <a:t>04.11.2021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12" name="Группа 11"/>
          <p:cNvGrpSpPr/>
          <p:nvPr userDrawn="1"/>
        </p:nvGrpSpPr>
        <p:grpSpPr>
          <a:xfrm>
            <a:off x="0" y="0"/>
            <a:ext cx="9144000" cy="7029400"/>
            <a:chOff x="0" y="0"/>
            <a:chExt cx="9144000" cy="7029400"/>
          </a:xfrm>
        </p:grpSpPr>
        <p:pic>
          <p:nvPicPr>
            <p:cNvPr id="13" name="Рисунок 12" descr="uzor_listiki_cvety_1920x1080.jpg"/>
            <p:cNvPicPr>
              <a:picLocks noChangeAspect="1"/>
            </p:cNvPicPr>
            <p:nvPr/>
          </p:nvPicPr>
          <p:blipFill>
            <a:blip r:embed="rId2" cstate="email"/>
            <a:srcRect/>
            <a:stretch>
              <a:fillRect/>
            </a:stretch>
          </p:blipFill>
          <p:spPr>
            <a:xfrm>
              <a:off x="0" y="0"/>
              <a:ext cx="9144000" cy="7029400"/>
            </a:xfrm>
            <a:prstGeom prst="rect">
              <a:avLst/>
            </a:prstGeom>
            <a:scene3d>
              <a:camera prst="orthographicFront"/>
              <a:lightRig rig="threePt" dir="t"/>
            </a:scene3d>
            <a:sp3d>
              <a:bevelT/>
            </a:sp3d>
          </p:spPr>
        </p:pic>
        <p:pic>
          <p:nvPicPr>
            <p:cNvPr id="14" name="Рисунок 13" descr="01.jpg"/>
            <p:cNvPicPr>
              <a:picLocks noChangeAspect="1"/>
            </p:cNvPicPr>
            <p:nvPr/>
          </p:nvPicPr>
          <p:blipFill>
            <a:blip r:embed="rId3" cstate="email">
              <a:lum bright="-12000"/>
            </a:blip>
            <a:srcRect/>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grpSp>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grpSp>
        <p:nvGrpSpPr>
          <p:cNvPr id="8" name="Группа 7"/>
          <p:cNvGrpSpPr/>
          <p:nvPr userDrawn="1"/>
        </p:nvGrpSpPr>
        <p:grpSpPr>
          <a:xfrm>
            <a:off x="0" y="0"/>
            <a:ext cx="9144000" cy="7029400"/>
            <a:chOff x="0" y="0"/>
            <a:chExt cx="9144000" cy="7029400"/>
          </a:xfrm>
        </p:grpSpPr>
        <p:pic>
          <p:nvPicPr>
            <p:cNvPr id="9" name="Рисунок 8" descr="uzor_listiki_cvety_1920x1080.jpg"/>
            <p:cNvPicPr>
              <a:picLocks noChangeAspect="1"/>
            </p:cNvPicPr>
            <p:nvPr/>
          </p:nvPicPr>
          <p:blipFill>
            <a:blip r:embed="rId2" cstate="email"/>
            <a:srcRect/>
            <a:stretch>
              <a:fillRect/>
            </a:stretch>
          </p:blipFill>
          <p:spPr>
            <a:xfrm>
              <a:off x="0" y="0"/>
              <a:ext cx="9144000" cy="7029400"/>
            </a:xfrm>
            <a:prstGeom prst="rect">
              <a:avLst/>
            </a:prstGeom>
            <a:scene3d>
              <a:camera prst="orthographicFront"/>
              <a:lightRig rig="threePt" dir="t"/>
            </a:scene3d>
            <a:sp3d>
              <a:bevelT/>
            </a:sp3d>
          </p:spPr>
        </p:pic>
        <p:pic>
          <p:nvPicPr>
            <p:cNvPr id="10" name="Рисунок 9" descr="01.jpg"/>
            <p:cNvPicPr>
              <a:picLocks noChangeAspect="1"/>
            </p:cNvPicPr>
            <p:nvPr/>
          </p:nvPicPr>
          <p:blipFill>
            <a:blip r:embed="rId3" cstate="email">
              <a:lum bright="-12000"/>
            </a:blip>
            <a:srcRect/>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7" name="Группа 6"/>
          <p:cNvGrpSpPr/>
          <p:nvPr userDrawn="1"/>
        </p:nvGrpSpPr>
        <p:grpSpPr>
          <a:xfrm>
            <a:off x="0" y="0"/>
            <a:ext cx="9144000" cy="7029400"/>
            <a:chOff x="0" y="0"/>
            <a:chExt cx="9144000" cy="7029400"/>
          </a:xfrm>
        </p:grpSpPr>
        <p:pic>
          <p:nvPicPr>
            <p:cNvPr id="8" name="Рисунок 7" descr="uzor_listiki_cvety_1920x1080.jpg"/>
            <p:cNvPicPr>
              <a:picLocks noChangeAspect="1"/>
            </p:cNvPicPr>
            <p:nvPr/>
          </p:nvPicPr>
          <p:blipFill>
            <a:blip r:embed="rId2" cstate="email"/>
            <a:srcRect/>
            <a:stretch>
              <a:fillRect/>
            </a:stretch>
          </p:blipFill>
          <p:spPr>
            <a:xfrm>
              <a:off x="0" y="0"/>
              <a:ext cx="9144000" cy="7029400"/>
            </a:xfrm>
            <a:prstGeom prst="rect">
              <a:avLst/>
            </a:prstGeom>
            <a:scene3d>
              <a:camera prst="orthographicFront"/>
              <a:lightRig rig="threePt" dir="t"/>
            </a:scene3d>
            <a:sp3d>
              <a:bevelT/>
            </a:sp3d>
          </p:spPr>
        </p:pic>
        <p:pic>
          <p:nvPicPr>
            <p:cNvPr id="9" name="Рисунок 8" descr="01.jpg"/>
            <p:cNvPicPr>
              <a:picLocks noChangeAspect="1"/>
            </p:cNvPicPr>
            <p:nvPr/>
          </p:nvPicPr>
          <p:blipFill>
            <a:blip r:embed="rId3" cstate="email">
              <a:lum bright="-12000"/>
            </a:blip>
            <a:srcRect/>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04.11.2021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grpSp>
        <p:nvGrpSpPr>
          <p:cNvPr id="7" name="Группа 6"/>
          <p:cNvGrpSpPr/>
          <p:nvPr userDrawn="1"/>
        </p:nvGrpSpPr>
        <p:grpSpPr>
          <a:xfrm>
            <a:off x="0" y="0"/>
            <a:ext cx="9144000" cy="7029400"/>
            <a:chOff x="0" y="0"/>
            <a:chExt cx="9144000" cy="7029400"/>
          </a:xfrm>
        </p:grpSpPr>
        <p:pic>
          <p:nvPicPr>
            <p:cNvPr id="8" name="Рисунок 7" descr="uzor_listiki_cvety_1920x1080.jpg"/>
            <p:cNvPicPr>
              <a:picLocks noChangeAspect="1"/>
            </p:cNvPicPr>
            <p:nvPr/>
          </p:nvPicPr>
          <p:blipFill>
            <a:blip r:embed="rId12" cstate="email"/>
            <a:srcRect/>
            <a:stretch>
              <a:fillRect/>
            </a:stretch>
          </p:blipFill>
          <p:spPr>
            <a:xfrm>
              <a:off x="0" y="0"/>
              <a:ext cx="9144000" cy="7029400"/>
            </a:xfrm>
            <a:prstGeom prst="rect">
              <a:avLst/>
            </a:prstGeom>
            <a:scene3d>
              <a:camera prst="orthographicFront"/>
              <a:lightRig rig="threePt" dir="t"/>
            </a:scene3d>
            <a:sp3d>
              <a:bevelT/>
            </a:sp3d>
          </p:spPr>
        </p:pic>
        <p:pic>
          <p:nvPicPr>
            <p:cNvPr id="9" name="Рисунок 8" descr="01.jpg"/>
            <p:cNvPicPr>
              <a:picLocks noChangeAspect="1"/>
            </p:cNvPicPr>
            <p:nvPr/>
          </p:nvPicPr>
          <p:blipFill>
            <a:blip r:embed="rId13" cstate="email">
              <a:lum bright="-12000"/>
            </a:blip>
            <a:srcRect/>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8072" y="1571612"/>
            <a:ext cx="7772400" cy="2786082"/>
          </a:xfrm>
        </p:spPr>
        <p:txBody>
          <a:bodyPr>
            <a:normAutofit/>
          </a:bodyPr>
          <a:lstStyle/>
          <a:p>
            <a:r>
              <a:rPr lang="ru-RU" sz="2400" b="1" dirty="0" smtClean="0">
                <a:solidFill>
                  <a:srgbClr val="740000"/>
                </a:solidFill>
                <a:latin typeface="Georgia" pitchFamily="18" charset="0"/>
              </a:rPr>
              <a:t>75-летию Великой Победы посвящается…</a:t>
            </a:r>
            <a:r>
              <a:rPr lang="ru-RU" sz="1400" b="1" dirty="0" smtClean="0">
                <a:solidFill>
                  <a:srgbClr val="740000"/>
                </a:solidFill>
                <a:latin typeface="Georgia" pitchFamily="18" charset="0"/>
              </a:rPr>
              <a:t/>
            </a:r>
            <a:br>
              <a:rPr lang="ru-RU" sz="1400" b="1" dirty="0" smtClean="0">
                <a:solidFill>
                  <a:srgbClr val="740000"/>
                </a:solidFill>
                <a:latin typeface="Georgia" pitchFamily="18" charset="0"/>
              </a:rPr>
            </a:br>
            <a:r>
              <a:rPr lang="ru-RU" sz="4000" b="1" dirty="0" smtClean="0">
                <a:solidFill>
                  <a:srgbClr val="740000"/>
                </a:solidFill>
                <a:latin typeface="Georgia" pitchFamily="18" charset="0"/>
              </a:rPr>
              <a:t>Пройдя </a:t>
            </a:r>
            <a:br>
              <a:rPr lang="ru-RU" sz="4000" b="1" dirty="0" smtClean="0">
                <a:solidFill>
                  <a:srgbClr val="740000"/>
                </a:solidFill>
                <a:latin typeface="Georgia" pitchFamily="18" charset="0"/>
              </a:rPr>
            </a:br>
            <a:r>
              <a:rPr lang="ru-RU" sz="4000" b="1" dirty="0" smtClean="0">
                <a:solidFill>
                  <a:srgbClr val="740000"/>
                </a:solidFill>
                <a:latin typeface="Georgia" pitchFamily="18" charset="0"/>
              </a:rPr>
              <a:t>по улицам родным,</a:t>
            </a:r>
            <a:br>
              <a:rPr lang="ru-RU" sz="4000" b="1" dirty="0" smtClean="0">
                <a:solidFill>
                  <a:srgbClr val="740000"/>
                </a:solidFill>
                <a:latin typeface="Georgia" pitchFamily="18" charset="0"/>
              </a:rPr>
            </a:br>
            <a:r>
              <a:rPr lang="ru-RU" sz="4000" b="1" dirty="0" smtClean="0">
                <a:solidFill>
                  <a:srgbClr val="740000"/>
                </a:solidFill>
                <a:latin typeface="Georgia" pitchFamily="18" charset="0"/>
              </a:rPr>
              <a:t> героев вспомним имена…</a:t>
            </a:r>
            <a:endParaRPr lang="ru-RU" sz="4000" b="1" dirty="0">
              <a:solidFill>
                <a:srgbClr val="740000"/>
              </a:solidFill>
              <a:latin typeface="Georgia" pitchFamily="18" charset="0"/>
            </a:endParaRPr>
          </a:p>
        </p:txBody>
      </p:sp>
      <p:sp>
        <p:nvSpPr>
          <p:cNvPr id="3" name="Подзаголовок 2"/>
          <p:cNvSpPr>
            <a:spLocks noGrp="1"/>
          </p:cNvSpPr>
          <p:nvPr>
            <p:ph type="subTitle" idx="1"/>
          </p:nvPr>
        </p:nvSpPr>
        <p:spPr>
          <a:xfrm>
            <a:off x="4500562" y="4437112"/>
            <a:ext cx="4283510" cy="936000"/>
          </a:xfrm>
        </p:spPr>
        <p:txBody>
          <a:bodyPr>
            <a:normAutofit fontScale="77500" lnSpcReduction="20000"/>
          </a:bodyPr>
          <a:lstStyle/>
          <a:p>
            <a:r>
              <a:rPr lang="ru-RU" sz="1800" b="1" dirty="0" smtClean="0">
                <a:solidFill>
                  <a:srgbClr val="002060"/>
                </a:solidFill>
                <a:latin typeface="Bookman Old Style" pitchFamily="18" charset="0"/>
              </a:rPr>
              <a:t>Составила: Архипова  Л.Н.,</a:t>
            </a:r>
          </a:p>
          <a:p>
            <a:r>
              <a:rPr lang="ru-RU" sz="1800" b="1" dirty="0" smtClean="0">
                <a:solidFill>
                  <a:srgbClr val="002060"/>
                </a:solidFill>
                <a:latin typeface="Bookman Old Style" pitchFamily="18" charset="0"/>
              </a:rPr>
              <a:t>воспитатель МБДОУ </a:t>
            </a:r>
          </a:p>
          <a:p>
            <a:r>
              <a:rPr lang="ru-RU" sz="1800" b="1" dirty="0" smtClean="0">
                <a:solidFill>
                  <a:srgbClr val="002060"/>
                </a:solidFill>
                <a:latin typeface="Bookman Old Style" pitchFamily="18" charset="0"/>
              </a:rPr>
              <a:t>«Детский сад  №44 «Звездочки»</a:t>
            </a:r>
          </a:p>
          <a:p>
            <a:r>
              <a:rPr lang="ru-RU" sz="1800" b="1" dirty="0" smtClean="0">
                <a:solidFill>
                  <a:srgbClr val="002060"/>
                </a:solidFill>
                <a:latin typeface="Bookman Old Style" pitchFamily="18" charset="0"/>
              </a:rPr>
              <a:t>г.Новомосковска  Тульской области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reibert.info/media/24097-f-1-jpg.291240/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2928926" y="404664"/>
            <a:ext cx="3357586"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smtClean="0">
                <a:ln w="11430"/>
                <a:solidFill>
                  <a:srgbClr val="740000"/>
                </a:solidFill>
                <a:effectLst>
                  <a:outerShdw blurRad="50800" dist="39000" dir="5460000" algn="tl">
                    <a:srgbClr val="000000">
                      <a:alpha val="38000"/>
                    </a:srgbClr>
                  </a:outerShdw>
                </a:effectLst>
              </a:rPr>
              <a:t>Улица </a:t>
            </a:r>
            <a:r>
              <a:rPr lang="ru-RU" sz="3200" b="1" dirty="0" err="1" smtClean="0">
                <a:ln w="11430"/>
                <a:solidFill>
                  <a:srgbClr val="740000"/>
                </a:solidFill>
                <a:effectLst>
                  <a:outerShdw blurRad="50800" dist="39000" dir="5460000" algn="tl">
                    <a:srgbClr val="000000">
                      <a:alpha val="38000"/>
                    </a:srgbClr>
                  </a:outerShdw>
                </a:effectLst>
              </a:rPr>
              <a:t>Шарова</a:t>
            </a:r>
            <a:endParaRPr lang="ru-RU" sz="3200" b="1" dirty="0">
              <a:ln w="11430"/>
              <a:solidFill>
                <a:srgbClr val="740000"/>
              </a:solidFill>
              <a:effectLst>
                <a:outerShdw blurRad="50800" dist="39000" dir="5460000" algn="tl">
                  <a:srgbClr val="000000">
                    <a:alpha val="38000"/>
                  </a:srgbClr>
                </a:outerShdw>
              </a:effectLst>
            </a:endParaRPr>
          </a:p>
        </p:txBody>
      </p:sp>
      <p:sp>
        <p:nvSpPr>
          <p:cNvPr id="1028" name="AutoShape 4" descr="https://d1.izvestia29.ru/data/files/5d/19/0000195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8194" name="Picture 2" descr="C:\Users\Лариса\Desktop\герои\ша3.jpg"/>
          <p:cNvPicPr>
            <a:picLocks noChangeAspect="1" noChangeArrowheads="1"/>
          </p:cNvPicPr>
          <p:nvPr/>
        </p:nvPicPr>
        <p:blipFill>
          <a:blip r:embed="rId2" cstate="print"/>
          <a:srcRect/>
          <a:stretch>
            <a:fillRect/>
          </a:stretch>
        </p:blipFill>
        <p:spPr bwMode="auto">
          <a:xfrm>
            <a:off x="2643174" y="928670"/>
            <a:ext cx="3818345" cy="2143140"/>
          </a:xfrm>
          <a:prstGeom prst="rect">
            <a:avLst/>
          </a:prstGeom>
          <a:noFill/>
        </p:spPr>
      </p:pic>
      <p:pic>
        <p:nvPicPr>
          <p:cNvPr id="8195" name="Picture 3" descr="C:\Users\Лариса\Desktop\герои\ша1.jpg"/>
          <p:cNvPicPr>
            <a:picLocks noChangeAspect="1" noChangeArrowheads="1"/>
          </p:cNvPicPr>
          <p:nvPr/>
        </p:nvPicPr>
        <p:blipFill>
          <a:blip r:embed="rId3" cstate="print"/>
          <a:srcRect/>
          <a:stretch>
            <a:fillRect/>
          </a:stretch>
        </p:blipFill>
        <p:spPr bwMode="auto">
          <a:xfrm>
            <a:off x="714348" y="3214686"/>
            <a:ext cx="4064028" cy="2286016"/>
          </a:xfrm>
          <a:prstGeom prst="rect">
            <a:avLst/>
          </a:prstGeom>
          <a:noFill/>
        </p:spPr>
      </p:pic>
      <p:pic>
        <p:nvPicPr>
          <p:cNvPr id="8196" name="Picture 4" descr="C:\Users\Лариса\Desktop\герои\ша2.jpg"/>
          <p:cNvPicPr>
            <a:picLocks noChangeAspect="1" noChangeArrowheads="1"/>
          </p:cNvPicPr>
          <p:nvPr/>
        </p:nvPicPr>
        <p:blipFill>
          <a:blip r:embed="rId4"/>
          <a:srcRect/>
          <a:stretch>
            <a:fillRect/>
          </a:stretch>
        </p:blipFill>
        <p:spPr bwMode="auto">
          <a:xfrm>
            <a:off x="4929190" y="3214686"/>
            <a:ext cx="3259588" cy="228601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reibert.info/media/24097-f-1-jpg.291240/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2071670" y="404664"/>
            <a:ext cx="578647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smtClean="0">
                <a:ln w="11430"/>
                <a:solidFill>
                  <a:srgbClr val="740000"/>
                </a:solidFill>
                <a:effectLst>
                  <a:outerShdw blurRad="50800" dist="39000" dir="5460000" algn="tl">
                    <a:srgbClr val="000000">
                      <a:alpha val="38000"/>
                    </a:srgbClr>
                  </a:outerShdw>
                </a:effectLst>
              </a:rPr>
              <a:t>Шаров Дмитрий Михайлович </a:t>
            </a:r>
            <a:endParaRPr lang="ru-RU" sz="3200" b="1" dirty="0">
              <a:ln w="11430"/>
              <a:solidFill>
                <a:srgbClr val="740000"/>
              </a:solidFill>
              <a:effectLst>
                <a:outerShdw blurRad="50800" dist="39000" dir="5460000" algn="tl">
                  <a:srgbClr val="000000">
                    <a:alpha val="38000"/>
                  </a:srgbClr>
                </a:outerShdw>
              </a:effectLst>
            </a:endParaRPr>
          </a:p>
        </p:txBody>
      </p:sp>
      <p:sp>
        <p:nvSpPr>
          <p:cNvPr id="10" name="Прямоугольник 9"/>
          <p:cNvSpPr/>
          <p:nvPr/>
        </p:nvSpPr>
        <p:spPr>
          <a:xfrm>
            <a:off x="4357686" y="1000109"/>
            <a:ext cx="4429156" cy="4524315"/>
          </a:xfrm>
          <a:prstGeom prst="rect">
            <a:avLst/>
          </a:prstGeom>
        </p:spPr>
        <p:txBody>
          <a:bodyPr wrap="square">
            <a:spAutoFit/>
          </a:bodyPr>
          <a:lstStyle/>
          <a:p>
            <a:r>
              <a:rPr lang="ru-RU" b="1" dirty="0" smtClean="0">
                <a:latin typeface="Bookman Old Style" pitchFamily="18" charset="0"/>
              </a:rPr>
              <a:t>Шаров Дмитрий Михайлович </a:t>
            </a:r>
            <a:r>
              <a:rPr lang="ru-RU" dirty="0" smtClean="0">
                <a:latin typeface="Bookman Old Style" pitchFamily="18" charset="0"/>
              </a:rPr>
              <a:t>проживал в </a:t>
            </a:r>
            <a:r>
              <a:rPr lang="ru-RU" dirty="0" err="1" smtClean="0">
                <a:latin typeface="Bookman Old Style" pitchFamily="18" charset="0"/>
              </a:rPr>
              <a:t>Сталиногорске</a:t>
            </a:r>
            <a:r>
              <a:rPr lang="ru-RU" dirty="0" smtClean="0">
                <a:latin typeface="Bookman Old Style" pitchFamily="18" charset="0"/>
              </a:rPr>
              <a:t> с 1935 года. В Советскую Армию был призван в 1937 году. Лётчиком – истребителем участвовал в Великой Отечественной войне. </a:t>
            </a:r>
          </a:p>
          <a:p>
            <a:r>
              <a:rPr lang="ru-RU" dirty="0" smtClean="0">
                <a:latin typeface="Bookman Old Style" pitchFamily="18" charset="0"/>
              </a:rPr>
              <a:t>    В 1944 году за боевые подвиги на Ленинградском фронте ему было присвоено звание Героя Советского Союза. </a:t>
            </a:r>
          </a:p>
          <a:p>
            <a:r>
              <a:rPr lang="ru-RU" dirty="0" smtClean="0">
                <a:latin typeface="Bookman Old Style" pitchFamily="18" charset="0"/>
              </a:rPr>
              <a:t>   После войны Д. М. Шаров служил в военно-воздушных силах. В 1952 году погиб при исполнении служебных обязанностей. Его именем названа одна из улиц Новомосковска.</a:t>
            </a:r>
            <a:endParaRPr lang="ru-RU" dirty="0">
              <a:latin typeface="Bookman Old Style" pitchFamily="18" charset="0"/>
            </a:endParaRPr>
          </a:p>
        </p:txBody>
      </p:sp>
      <p:pic>
        <p:nvPicPr>
          <p:cNvPr id="6146" name="Picture 2" descr="C:\Users\Лариса\Desktop\герои\ша 1.jpg"/>
          <p:cNvPicPr>
            <a:picLocks noChangeAspect="1" noChangeArrowheads="1"/>
          </p:cNvPicPr>
          <p:nvPr/>
        </p:nvPicPr>
        <p:blipFill>
          <a:blip r:embed="rId2"/>
          <a:srcRect/>
          <a:stretch>
            <a:fillRect/>
          </a:stretch>
        </p:blipFill>
        <p:spPr bwMode="auto">
          <a:xfrm>
            <a:off x="928662" y="952500"/>
            <a:ext cx="3214710" cy="511056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reibert.info/media/24097-f-1-jpg.291240/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3000364" y="428604"/>
            <a:ext cx="342902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smtClean="0">
                <a:ln w="11430"/>
                <a:solidFill>
                  <a:srgbClr val="740000"/>
                </a:solidFill>
                <a:effectLst>
                  <a:outerShdw blurRad="50800" dist="39000" dir="5460000" algn="tl">
                    <a:srgbClr val="000000">
                      <a:alpha val="38000"/>
                    </a:srgbClr>
                  </a:outerShdw>
                </a:effectLst>
              </a:rPr>
              <a:t>Улица Пашанина</a:t>
            </a:r>
            <a:endParaRPr lang="ru-RU" sz="3200" b="1" dirty="0">
              <a:ln w="11430"/>
              <a:solidFill>
                <a:srgbClr val="740000"/>
              </a:solidFill>
              <a:effectLst>
                <a:outerShdw blurRad="50800" dist="39000" dir="5460000" algn="tl">
                  <a:srgbClr val="000000">
                    <a:alpha val="38000"/>
                  </a:srgbClr>
                </a:outerShdw>
              </a:effectLst>
            </a:endParaRPr>
          </a:p>
        </p:txBody>
      </p:sp>
      <p:pic>
        <p:nvPicPr>
          <p:cNvPr id="9219" name="Picture 3" descr="C:\Users\Лариса\Desktop\герои\па1.jpg"/>
          <p:cNvPicPr>
            <a:picLocks noChangeAspect="1" noChangeArrowheads="1"/>
          </p:cNvPicPr>
          <p:nvPr/>
        </p:nvPicPr>
        <p:blipFill>
          <a:blip r:embed="rId2" cstate="print"/>
          <a:srcRect/>
          <a:stretch>
            <a:fillRect/>
          </a:stretch>
        </p:blipFill>
        <p:spPr bwMode="auto">
          <a:xfrm>
            <a:off x="5072066" y="3143248"/>
            <a:ext cx="3357586" cy="2518190"/>
          </a:xfrm>
          <a:prstGeom prst="rect">
            <a:avLst/>
          </a:prstGeom>
          <a:noFill/>
        </p:spPr>
      </p:pic>
      <p:pic>
        <p:nvPicPr>
          <p:cNvPr id="9220" name="Picture 4" descr="C:\Users\Лариса\Desktop\герои\па2.jpg"/>
          <p:cNvPicPr>
            <a:picLocks noChangeAspect="1" noChangeArrowheads="1"/>
          </p:cNvPicPr>
          <p:nvPr/>
        </p:nvPicPr>
        <p:blipFill>
          <a:blip r:embed="rId3" cstate="print"/>
          <a:srcRect/>
          <a:stretch>
            <a:fillRect/>
          </a:stretch>
        </p:blipFill>
        <p:spPr bwMode="auto">
          <a:xfrm>
            <a:off x="928662" y="3286124"/>
            <a:ext cx="4000528" cy="2300304"/>
          </a:xfrm>
          <a:prstGeom prst="rect">
            <a:avLst/>
          </a:prstGeom>
          <a:noFill/>
        </p:spPr>
      </p:pic>
      <p:pic>
        <p:nvPicPr>
          <p:cNvPr id="9221" name="Picture 5"/>
          <p:cNvPicPr>
            <a:picLocks noChangeAspect="1" noChangeArrowheads="1"/>
          </p:cNvPicPr>
          <p:nvPr/>
        </p:nvPicPr>
        <p:blipFill>
          <a:blip r:embed="rId4"/>
          <a:srcRect/>
          <a:stretch>
            <a:fillRect/>
          </a:stretch>
        </p:blipFill>
        <p:spPr bwMode="auto">
          <a:xfrm>
            <a:off x="714348" y="428604"/>
            <a:ext cx="2004873" cy="2571768"/>
          </a:xfrm>
          <a:prstGeom prst="rect">
            <a:avLst/>
          </a:prstGeom>
          <a:noFill/>
          <a:ln w="9525">
            <a:noFill/>
            <a:miter lim="800000"/>
            <a:headEnd/>
            <a:tailEnd/>
          </a:ln>
          <a:effectLst/>
        </p:spPr>
      </p:pic>
      <p:pic>
        <p:nvPicPr>
          <p:cNvPr id="9222" name="Picture 6" descr="C:\Users\Лариса\Desktop\герои\па4.jpg"/>
          <p:cNvPicPr>
            <a:picLocks noChangeAspect="1" noChangeArrowheads="1"/>
          </p:cNvPicPr>
          <p:nvPr/>
        </p:nvPicPr>
        <p:blipFill>
          <a:blip r:embed="rId5" cstate="print"/>
          <a:srcRect/>
          <a:stretch>
            <a:fillRect/>
          </a:stretch>
        </p:blipFill>
        <p:spPr bwMode="auto">
          <a:xfrm>
            <a:off x="2928926" y="1000108"/>
            <a:ext cx="3429024" cy="2009193"/>
          </a:xfrm>
          <a:prstGeom prst="rect">
            <a:avLst/>
          </a:prstGeom>
          <a:noFill/>
        </p:spPr>
      </p:pic>
      <p:pic>
        <p:nvPicPr>
          <p:cNvPr id="9223" name="Picture 7" descr="C:\Users\Лариса\Desktop\герои\па5.jpg"/>
          <p:cNvPicPr>
            <a:picLocks noChangeAspect="1" noChangeArrowheads="1"/>
          </p:cNvPicPr>
          <p:nvPr/>
        </p:nvPicPr>
        <p:blipFill>
          <a:blip r:embed="rId6" cstate="print"/>
          <a:srcRect/>
          <a:stretch>
            <a:fillRect/>
          </a:stretch>
        </p:blipFill>
        <p:spPr bwMode="auto">
          <a:xfrm>
            <a:off x="6500826" y="428604"/>
            <a:ext cx="1928826" cy="25717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85918" y="357166"/>
            <a:ext cx="5643602" cy="584775"/>
          </a:xfrm>
          <a:prstGeom prst="rect">
            <a:avLst/>
          </a:prstGeom>
        </p:spPr>
        <p:txBody>
          <a:bodyPr wrap="square">
            <a:spAutoFit/>
          </a:bodyPr>
          <a:lstStyle/>
          <a:p>
            <a:r>
              <a:rPr lang="ru-RU" b="1" dirty="0" smtClean="0">
                <a:ln w="11430"/>
                <a:solidFill>
                  <a:srgbClr val="740000"/>
                </a:solidFill>
                <a:effectLst>
                  <a:outerShdw blurRad="50800" dist="39000" dir="5460000" algn="tl">
                    <a:srgbClr val="000000">
                      <a:alpha val="38000"/>
                    </a:srgbClr>
                  </a:outerShdw>
                </a:effectLst>
              </a:rPr>
              <a:t> </a:t>
            </a:r>
            <a:r>
              <a:rPr lang="ru-RU" sz="3200" b="1" dirty="0" smtClean="0">
                <a:ln w="11430"/>
                <a:solidFill>
                  <a:srgbClr val="740000"/>
                </a:solidFill>
                <a:effectLst>
                  <a:outerShdw blurRad="50800" dist="39000" dir="5460000" algn="tl">
                    <a:srgbClr val="000000">
                      <a:alpha val="38000"/>
                    </a:srgbClr>
                  </a:outerShdw>
                </a:effectLst>
              </a:rPr>
              <a:t>Пашанин Федор Ионович</a:t>
            </a:r>
            <a:endParaRPr lang="ru-RU" sz="3200" b="1" dirty="0">
              <a:ln w="11430"/>
              <a:solidFill>
                <a:srgbClr val="740000"/>
              </a:solidFill>
              <a:effectLst>
                <a:outerShdw blurRad="50800" dist="39000" dir="5460000" algn="tl">
                  <a:srgbClr val="000000">
                    <a:alpha val="38000"/>
                  </a:srgbClr>
                </a:outerShdw>
              </a:effectLst>
            </a:endParaRPr>
          </a:p>
        </p:txBody>
      </p:sp>
      <p:pic>
        <p:nvPicPr>
          <p:cNvPr id="5" name="Рисунок 4" descr="C:\Users\Лариса\Desktop\герои\пашанин.jpg"/>
          <p:cNvPicPr/>
          <p:nvPr/>
        </p:nvPicPr>
        <p:blipFill>
          <a:blip r:embed="rId2" cstate="print"/>
          <a:srcRect/>
          <a:stretch>
            <a:fillRect/>
          </a:stretch>
        </p:blipFill>
        <p:spPr bwMode="auto">
          <a:xfrm>
            <a:off x="571472" y="1000108"/>
            <a:ext cx="3071834" cy="4286280"/>
          </a:xfrm>
          <a:prstGeom prst="rect">
            <a:avLst/>
          </a:prstGeom>
          <a:noFill/>
          <a:ln w="9525">
            <a:noFill/>
            <a:miter lim="800000"/>
            <a:headEnd/>
            <a:tailEnd/>
          </a:ln>
        </p:spPr>
      </p:pic>
      <p:sp>
        <p:nvSpPr>
          <p:cNvPr id="6" name="Прямоугольник 5"/>
          <p:cNvSpPr/>
          <p:nvPr/>
        </p:nvSpPr>
        <p:spPr>
          <a:xfrm>
            <a:off x="4000496" y="1000108"/>
            <a:ext cx="4286280" cy="4524315"/>
          </a:xfrm>
          <a:prstGeom prst="rect">
            <a:avLst/>
          </a:prstGeom>
        </p:spPr>
        <p:txBody>
          <a:bodyPr wrap="square">
            <a:spAutoFit/>
          </a:bodyPr>
          <a:lstStyle/>
          <a:p>
            <a:r>
              <a:rPr lang="ru-RU" sz="1600" b="1" dirty="0" smtClean="0">
                <a:latin typeface="Bookman Old Style" pitchFamily="18" charset="0"/>
              </a:rPr>
              <a:t>   Фёдор Ионович Пашанин </a:t>
            </a:r>
            <a:r>
              <a:rPr lang="ru-RU" sz="1600" dirty="0" smtClean="0">
                <a:latin typeface="Bookman Old Style" pitchFamily="18" charset="0"/>
              </a:rPr>
              <a:t>работал</a:t>
            </a:r>
          </a:p>
          <a:p>
            <a:r>
              <a:rPr lang="ru-RU" sz="1600" dirty="0" smtClean="0">
                <a:latin typeface="Bookman Old Style" pitchFamily="18" charset="0"/>
              </a:rPr>
              <a:t> в </a:t>
            </a:r>
            <a:r>
              <a:rPr lang="ru-RU" sz="1600" dirty="0" err="1" smtClean="0">
                <a:latin typeface="Bookman Old Style" pitchFamily="18" charset="0"/>
              </a:rPr>
              <a:t>Сталиногорске</a:t>
            </a:r>
            <a:r>
              <a:rPr lang="ru-RU" sz="1600" dirty="0" smtClean="0">
                <a:latin typeface="Bookman Old Style" pitchFamily="18" charset="0"/>
              </a:rPr>
              <a:t> с 1937 по 1941 год главным врачом. </a:t>
            </a:r>
          </a:p>
          <a:p>
            <a:r>
              <a:rPr lang="ru-RU" sz="1600" dirty="0" smtClean="0">
                <a:latin typeface="Bookman Old Style" pitchFamily="18" charset="0"/>
              </a:rPr>
              <a:t>   24 июня 1941 года направлен на фронт. Когда советские войска отступили от Могилёва, Пашанин с другими врачами остались в городе</a:t>
            </a:r>
          </a:p>
          <a:p>
            <a:r>
              <a:rPr lang="ru-RU" sz="1600" dirty="0" smtClean="0">
                <a:latin typeface="Bookman Old Style" pitchFamily="18" charset="0"/>
              </a:rPr>
              <a:t> для спасения четырёх тысяч тяжело-раненных бойцов и командиров Красной Армии.</a:t>
            </a:r>
          </a:p>
          <a:p>
            <a:r>
              <a:rPr lang="ru-RU" sz="1600" dirty="0" smtClean="0">
                <a:latin typeface="Bookman Old Style" pitchFamily="18" charset="0"/>
              </a:rPr>
              <a:t>  Когда город захватили немцы, Федор Ионович не подчинился их приказу: выдать больных и раненых, которых прятало местное население. После зверских пыток врач Пашанин был казнён фашистами в Могилёве. В Новомосковске его именем названа улица. </a:t>
            </a:r>
            <a:endParaRPr lang="ru-RU" sz="1600" dirty="0">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285721" y="1052736"/>
            <a:ext cx="857256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4800" b="1" i="0" u="none" strike="noStrike" normalizeH="0" baseline="0" dirty="0" smtClean="0">
                <a:ln w="11430"/>
                <a:solidFill>
                  <a:srgbClr val="9A0000"/>
                </a:solidFill>
                <a:effectLst>
                  <a:outerShdw blurRad="50800" dist="39000" dir="5460000" algn="tl">
                    <a:srgbClr val="000000">
                      <a:alpha val="38000"/>
                    </a:srgbClr>
                  </a:outerShdw>
                </a:effectLst>
                <a:latin typeface="Bookman Old Style" pitchFamily="18" charset="0"/>
                <a:ea typeface="Calibri" pitchFamily="34" charset="0"/>
                <a:cs typeface="Times New Roman" pitchFamily="18" charset="0"/>
              </a:rPr>
              <a:t>Пусть не будет войны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4800" b="1" i="0" u="none" strike="noStrike" normalizeH="0" baseline="0" dirty="0" smtClean="0">
                <a:ln w="11430"/>
                <a:solidFill>
                  <a:srgbClr val="9A0000"/>
                </a:solidFill>
                <a:effectLst>
                  <a:outerShdw blurRad="50800" dist="39000" dir="5460000" algn="tl">
                    <a:srgbClr val="000000">
                      <a:alpha val="38000"/>
                    </a:srgbClr>
                  </a:outerShdw>
                </a:effectLst>
                <a:latin typeface="Bookman Old Style" pitchFamily="18" charset="0"/>
                <a:ea typeface="Calibri" pitchFamily="34" charset="0"/>
                <a:cs typeface="Times New Roman" pitchFamily="18" charset="0"/>
              </a:rPr>
              <a:t>никогда и нигде!</a:t>
            </a:r>
            <a:br>
              <a:rPr kumimoji="0" lang="ru-RU" sz="4800" b="1" i="0" u="none" strike="noStrike" normalizeH="0" baseline="0" dirty="0" smtClean="0">
                <a:ln w="11430"/>
                <a:solidFill>
                  <a:srgbClr val="9A0000"/>
                </a:solidFill>
                <a:effectLst>
                  <a:outerShdw blurRad="50800" dist="39000" dir="5460000" algn="tl">
                    <a:srgbClr val="000000">
                      <a:alpha val="38000"/>
                    </a:srgbClr>
                  </a:outerShdw>
                </a:effectLst>
                <a:latin typeface="Bookman Old Style" pitchFamily="18" charset="0"/>
                <a:ea typeface="Calibri" pitchFamily="34" charset="0"/>
                <a:cs typeface="Times New Roman" pitchFamily="18" charset="0"/>
              </a:rPr>
            </a:br>
            <a:r>
              <a:rPr kumimoji="0" lang="ru-RU" sz="4800" b="1" i="0" u="none" strike="noStrike" normalizeH="0" baseline="0" dirty="0" smtClean="0">
                <a:ln w="11430"/>
                <a:solidFill>
                  <a:srgbClr val="9A0000"/>
                </a:solidFill>
                <a:effectLst>
                  <a:outerShdw blurRad="50800" dist="39000" dir="5460000" algn="tl">
                    <a:srgbClr val="000000">
                      <a:alpha val="38000"/>
                    </a:srgbClr>
                  </a:outerShdw>
                </a:effectLst>
                <a:latin typeface="Bookman Old Style" pitchFamily="18" charset="0"/>
                <a:ea typeface="Calibri" pitchFamily="34" charset="0"/>
                <a:cs typeface="Times New Roman" pitchFamily="18" charset="0"/>
              </a:rPr>
              <a:t>  Мы за мир на большой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4800" b="1" i="0" u="none" strike="noStrike" normalizeH="0" baseline="0" dirty="0" smtClean="0">
                <a:ln w="11430"/>
                <a:solidFill>
                  <a:srgbClr val="9A0000"/>
                </a:solidFill>
                <a:effectLst>
                  <a:outerShdw blurRad="50800" dist="39000" dir="5460000" algn="tl">
                    <a:srgbClr val="000000">
                      <a:alpha val="38000"/>
                    </a:srgbClr>
                  </a:outerShdw>
                </a:effectLst>
                <a:latin typeface="Bookman Old Style" pitchFamily="18" charset="0"/>
                <a:ea typeface="Calibri" pitchFamily="34" charset="0"/>
                <a:cs typeface="Times New Roman" pitchFamily="18" charset="0"/>
              </a:rPr>
              <a:t>и прекрасной земле</a:t>
            </a:r>
            <a:r>
              <a:rPr kumimoji="0" lang="ru-RU" sz="5400" b="1" i="0" u="none" strike="noStrike" normalizeH="0" baseline="0" dirty="0" smtClean="0">
                <a:ln w="11430"/>
                <a:solidFill>
                  <a:srgbClr val="9A0000"/>
                </a:solidFill>
                <a:effectLst>
                  <a:outerShdw blurRad="50800" dist="39000" dir="5460000" algn="tl">
                    <a:srgbClr val="000000">
                      <a:alpha val="38000"/>
                    </a:srgbClr>
                  </a:outerShdw>
                </a:effectLst>
                <a:latin typeface="Bookman Old Style" pitchFamily="18" charset="0"/>
                <a:ea typeface="Calibri" pitchFamily="34" charset="0"/>
                <a:cs typeface="Times New Roman" pitchFamily="18" charset="0"/>
              </a:rPr>
              <a:t>!</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4400" b="1" i="0" u="none" strike="noStrike" normalizeH="0" baseline="0" dirty="0" smtClean="0">
              <a:ln w="11430"/>
              <a:solidFill>
                <a:srgbClr val="9A0000"/>
              </a:solidFill>
              <a:effectLst>
                <a:outerShdw blurRad="50800" dist="39000" dir="5460000" algn="tl">
                  <a:srgbClr val="000000">
                    <a:alpha val="38000"/>
                  </a:srgbClr>
                </a:outerShdw>
              </a:effectLst>
              <a:ea typeface="Calibri"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normAutofit/>
          </a:bodyPr>
          <a:lstStyle/>
          <a:p>
            <a:r>
              <a:rPr lang="ru-RU" sz="1800" dirty="0" smtClean="0"/>
              <a:t/>
            </a:r>
            <a:br>
              <a:rPr lang="ru-RU" sz="1800" dirty="0" smtClean="0"/>
            </a:br>
            <a:r>
              <a:rPr lang="ru-RU" sz="1800" dirty="0" smtClean="0"/>
              <a:t/>
            </a:r>
            <a:br>
              <a:rPr lang="ru-RU" sz="1800" dirty="0" smtClean="0"/>
            </a:br>
            <a:endParaRPr lang="ru-RU" sz="1800" b="1" dirty="0">
              <a:solidFill>
                <a:srgbClr val="740000"/>
              </a:solidFill>
            </a:endParaRPr>
          </a:p>
        </p:txBody>
      </p:sp>
      <p:sp>
        <p:nvSpPr>
          <p:cNvPr id="4" name="TextBox 3"/>
          <p:cNvSpPr txBox="1"/>
          <p:nvPr/>
        </p:nvSpPr>
        <p:spPr>
          <a:xfrm>
            <a:off x="428596" y="285728"/>
            <a:ext cx="8429684" cy="1631216"/>
          </a:xfrm>
          <a:prstGeom prst="rect">
            <a:avLst/>
          </a:prstGeom>
          <a:noFill/>
        </p:spPr>
        <p:txBody>
          <a:bodyPr wrap="square" rtlCol="0">
            <a:spAutoFit/>
          </a:bodyPr>
          <a:lstStyle/>
          <a:p>
            <a:r>
              <a:rPr lang="ru-RU" sz="2000" b="1" dirty="0" smtClean="0">
                <a:solidFill>
                  <a:srgbClr val="002060"/>
                </a:solidFill>
              </a:rPr>
              <a:t>   </a:t>
            </a:r>
            <a:r>
              <a:rPr lang="ru-RU" sz="2000" b="1" dirty="0" smtClean="0">
                <a:solidFill>
                  <a:srgbClr val="002060"/>
                </a:solidFill>
                <a:latin typeface="Bookman Old Style" pitchFamily="18" charset="0"/>
              </a:rPr>
              <a:t>В городе Новомосковске (</a:t>
            </a:r>
            <a:r>
              <a:rPr lang="ru-RU" sz="2000" b="1" dirty="0" err="1" smtClean="0">
                <a:solidFill>
                  <a:srgbClr val="002060"/>
                </a:solidFill>
                <a:latin typeface="Bookman Old Style" pitchFamily="18" charset="0"/>
              </a:rPr>
              <a:t>Сталиногорске</a:t>
            </a:r>
            <a:r>
              <a:rPr lang="ru-RU" sz="2000" b="1" dirty="0" smtClean="0">
                <a:solidFill>
                  <a:srgbClr val="002060"/>
                </a:solidFill>
                <a:latin typeface="Bookman Old Style" pitchFamily="18" charset="0"/>
              </a:rPr>
              <a:t>) Тульской области свято чтут память о героях, отстоявших свободу и независимость нашей страны в 1941 – 1945 годах, кто ценой своей жизни дал нам право на мирное небо над головой. Их именами названы  некоторые улицы города.</a:t>
            </a:r>
            <a:endParaRPr lang="ru-RU" sz="2000" b="1" dirty="0">
              <a:solidFill>
                <a:srgbClr val="002060"/>
              </a:solidFill>
              <a:latin typeface="Bookman Old Style" pitchFamily="18" charset="0"/>
            </a:endParaRPr>
          </a:p>
        </p:txBody>
      </p:sp>
      <p:pic>
        <p:nvPicPr>
          <p:cNvPr id="1026" name="Picture 2" descr="C:\Users\Лариса\Desktop\город\город.jpg"/>
          <p:cNvPicPr>
            <a:picLocks noChangeAspect="1" noChangeArrowheads="1"/>
          </p:cNvPicPr>
          <p:nvPr/>
        </p:nvPicPr>
        <p:blipFill>
          <a:blip r:embed="rId2"/>
          <a:srcRect/>
          <a:stretch>
            <a:fillRect/>
          </a:stretch>
        </p:blipFill>
        <p:spPr bwMode="auto">
          <a:xfrm>
            <a:off x="1142976" y="1928802"/>
            <a:ext cx="6786610" cy="452440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https://i8.photo.2gis.com/images/geo/36/5066549592795008_721c.jpg"/>
          <p:cNvPicPr>
            <a:picLocks noChangeAspect="1" noChangeArrowheads="1"/>
          </p:cNvPicPr>
          <p:nvPr/>
        </p:nvPicPr>
        <p:blipFill>
          <a:blip r:embed="rId2"/>
          <a:srcRect/>
          <a:stretch>
            <a:fillRect/>
          </a:stretch>
        </p:blipFill>
        <p:spPr bwMode="auto">
          <a:xfrm>
            <a:off x="19431104" y="13787510"/>
            <a:ext cx="17068800" cy="11430000"/>
          </a:xfrm>
          <a:prstGeom prst="rect">
            <a:avLst/>
          </a:prstGeom>
          <a:noFill/>
        </p:spPr>
      </p:pic>
      <p:sp>
        <p:nvSpPr>
          <p:cNvPr id="3074" name="AutoShape 2" descr="https://reibert.info/media/24097-f-1-jpg.291240/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1285853" y="332656"/>
            <a:ext cx="6643733"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solidFill>
                  <a:srgbClr val="740000"/>
                </a:solidFill>
                <a:effectLst>
                  <a:outerShdw blurRad="50800" dist="39000" dir="5460000" algn="tl">
                    <a:srgbClr val="000000">
                      <a:alpha val="38000"/>
                    </a:srgbClr>
                  </a:outerShdw>
                </a:effectLst>
              </a:rPr>
              <a:t>  Улица имени Генерала Белова </a:t>
            </a:r>
            <a:endParaRPr lang="ru-RU" sz="3200" b="1" dirty="0">
              <a:ln w="11430"/>
              <a:solidFill>
                <a:srgbClr val="740000"/>
              </a:solidFill>
              <a:effectLst>
                <a:outerShdw blurRad="50800" dist="39000" dir="5460000" algn="tl">
                  <a:srgbClr val="000000">
                    <a:alpha val="38000"/>
                  </a:srgbClr>
                </a:outerShdw>
              </a:effectLst>
            </a:endParaRPr>
          </a:p>
        </p:txBody>
      </p:sp>
      <p:pic>
        <p:nvPicPr>
          <p:cNvPr id="2" name="Picture 2" descr="C:\Users\Лариса\Desktop\СТАЛИНОГОРСК\доска белов.jpg"/>
          <p:cNvPicPr>
            <a:picLocks noChangeAspect="1" noChangeArrowheads="1"/>
          </p:cNvPicPr>
          <p:nvPr/>
        </p:nvPicPr>
        <p:blipFill>
          <a:blip r:embed="rId3"/>
          <a:srcRect/>
          <a:stretch>
            <a:fillRect/>
          </a:stretch>
        </p:blipFill>
        <p:spPr bwMode="auto">
          <a:xfrm>
            <a:off x="4929190" y="857232"/>
            <a:ext cx="3429024" cy="2674639"/>
          </a:xfrm>
          <a:prstGeom prst="rect">
            <a:avLst/>
          </a:prstGeom>
          <a:noFill/>
        </p:spPr>
      </p:pic>
      <p:pic>
        <p:nvPicPr>
          <p:cNvPr id="2053" name="Picture 5" descr="https://nm71.ru/images/news/photo/14102.jpg"/>
          <p:cNvPicPr>
            <a:picLocks noChangeAspect="1" noChangeArrowheads="1"/>
          </p:cNvPicPr>
          <p:nvPr/>
        </p:nvPicPr>
        <p:blipFill>
          <a:blip r:embed="rId4"/>
          <a:srcRect/>
          <a:stretch>
            <a:fillRect/>
          </a:stretch>
        </p:blipFill>
        <p:spPr bwMode="auto">
          <a:xfrm>
            <a:off x="571472" y="857232"/>
            <a:ext cx="3769536" cy="5657840"/>
          </a:xfrm>
          <a:prstGeom prst="rect">
            <a:avLst/>
          </a:prstGeom>
          <a:noFill/>
        </p:spPr>
      </p:pic>
      <p:pic>
        <p:nvPicPr>
          <p:cNvPr id="12" name="Picture 2" descr="https://i8.photo.2gis.com/images/geo/36/5066549592795008_721c.jpg"/>
          <p:cNvPicPr>
            <a:picLocks noChangeAspect="1" noChangeArrowheads="1"/>
          </p:cNvPicPr>
          <p:nvPr/>
        </p:nvPicPr>
        <p:blipFill>
          <a:blip r:embed="rId5" cstate="print"/>
          <a:srcRect/>
          <a:stretch>
            <a:fillRect/>
          </a:stretch>
        </p:blipFill>
        <p:spPr bwMode="auto">
          <a:xfrm>
            <a:off x="4572000" y="3643314"/>
            <a:ext cx="4160550" cy="278608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vestidosaaf.ru/wp-content/uploads/2018/03/2-%D0%9F%D0%B0%D0%B2%D0%B5%D0%BB-%D0%90%D0%BB%D0%B5%D0%BA%D1%81%D0%B5%D0%B5%D0%B2%D0%B8%D1%87-%D0%91%D0%B5%D0%BB%D0%BE%D0%B2-768x1061.jpg"/>
          <p:cNvPicPr>
            <a:picLocks noChangeAspect="1" noChangeArrowheads="1"/>
          </p:cNvPicPr>
          <p:nvPr/>
        </p:nvPicPr>
        <p:blipFill>
          <a:blip r:embed="rId2"/>
          <a:srcRect/>
          <a:stretch>
            <a:fillRect/>
          </a:stretch>
        </p:blipFill>
        <p:spPr bwMode="auto">
          <a:xfrm>
            <a:off x="500034" y="571480"/>
            <a:ext cx="2571768" cy="3552925"/>
          </a:xfrm>
          <a:prstGeom prst="rect">
            <a:avLst/>
          </a:prstGeom>
          <a:noFill/>
        </p:spPr>
      </p:pic>
      <p:sp>
        <p:nvSpPr>
          <p:cNvPr id="7" name="Прямоугольник 6"/>
          <p:cNvSpPr/>
          <p:nvPr/>
        </p:nvSpPr>
        <p:spPr>
          <a:xfrm>
            <a:off x="3143240" y="428604"/>
            <a:ext cx="5643602" cy="4585871"/>
          </a:xfrm>
          <a:prstGeom prst="rect">
            <a:avLst/>
          </a:prstGeom>
        </p:spPr>
        <p:txBody>
          <a:bodyPr wrap="square">
            <a:spAutoFit/>
          </a:bodyPr>
          <a:lstStyle/>
          <a:p>
            <a:r>
              <a:rPr lang="ru-RU" sz="1200" dirty="0" smtClean="0">
                <a:latin typeface="Bookman Old Style" pitchFamily="18" charset="0"/>
              </a:rPr>
              <a:t>   </a:t>
            </a:r>
          </a:p>
          <a:p>
            <a:r>
              <a:rPr lang="ru-RU" sz="1400" b="1" dirty="0" smtClean="0">
                <a:latin typeface="Bookman Old Style" pitchFamily="18" charset="0"/>
              </a:rPr>
              <a:t>Улица генерала Белова</a:t>
            </a:r>
            <a:r>
              <a:rPr lang="ru-RU" sz="1400" dirty="0" smtClean="0">
                <a:latin typeface="Bookman Old Style" pitchFamily="18" charset="0"/>
              </a:rPr>
              <a:t> - центральная улица всего микрорайона. Решением </a:t>
            </a:r>
            <a:r>
              <a:rPr lang="ru-RU" sz="1400" dirty="0" err="1" smtClean="0">
                <a:latin typeface="Bookman Old Style" pitchFamily="18" charset="0"/>
              </a:rPr>
              <a:t>Новомосковского</a:t>
            </a:r>
            <a:r>
              <a:rPr lang="ru-RU" sz="1400" dirty="0" smtClean="0">
                <a:latin typeface="Bookman Old Style" pitchFamily="18" charset="0"/>
              </a:rPr>
              <a:t> горисполкома </a:t>
            </a:r>
          </a:p>
          <a:p>
            <a:r>
              <a:rPr lang="ru-RU" sz="1400" dirty="0" smtClean="0">
                <a:latin typeface="Bookman Old Style" pitchFamily="18" charset="0"/>
              </a:rPr>
              <a:t>№ 1282 от 23 декабря 1971 года, улице, находящейся с восточной стороны 1-го микрорайона в Залесном жилом районе присвоить имя генерала Белова.</a:t>
            </a:r>
          </a:p>
          <a:p>
            <a:r>
              <a:rPr lang="ru-RU" sz="1400" dirty="0" smtClean="0">
                <a:latin typeface="Bookman Old Style" pitchFamily="18" charset="0"/>
              </a:rPr>
              <a:t>  </a:t>
            </a:r>
            <a:r>
              <a:rPr lang="ru-RU" sz="1400" b="1" dirty="0" smtClean="0">
                <a:latin typeface="Bookman Old Style" pitchFamily="18" charset="0"/>
              </a:rPr>
              <a:t>Павел Алексеевич Белов </a:t>
            </a:r>
            <a:r>
              <a:rPr lang="ru-RU" sz="1400" dirty="0" smtClean="0">
                <a:latin typeface="Bookman Old Style" pitchFamily="18" charset="0"/>
              </a:rPr>
              <a:t>(1897 - 1962 гг.) – командир</a:t>
            </a:r>
          </a:p>
          <a:p>
            <a:r>
              <a:rPr lang="ru-RU" sz="1400" dirty="0" smtClean="0">
                <a:latin typeface="Bookman Old Style" pitchFamily="18" charset="0"/>
              </a:rPr>
              <a:t> 1-го гвардейского кавалерийского корпуса, сыгравшего важную роль в освобождении </a:t>
            </a:r>
            <a:r>
              <a:rPr lang="ru-RU" sz="1400" dirty="0" err="1" smtClean="0">
                <a:latin typeface="Bookman Old Style" pitchFamily="18" charset="0"/>
              </a:rPr>
              <a:t>Сталиногорска</a:t>
            </a:r>
            <a:r>
              <a:rPr lang="ru-RU" sz="1400" dirty="0" smtClean="0">
                <a:latin typeface="Bookman Old Style" pitchFamily="18" charset="0"/>
              </a:rPr>
              <a:t>.</a:t>
            </a:r>
            <a:br>
              <a:rPr lang="ru-RU" sz="1400" dirty="0" smtClean="0">
                <a:latin typeface="Bookman Old Style" pitchFamily="18" charset="0"/>
              </a:rPr>
            </a:br>
            <a:r>
              <a:rPr lang="ru-RU" sz="1400" dirty="0" smtClean="0">
                <a:latin typeface="Bookman Old Style" pitchFamily="18" charset="0"/>
              </a:rPr>
              <a:t>   В ноябре-декабре 1941 г. группа войск генерала П. А. Белова сыграла выдающуюся роль в разгроме немецко-фашистских войск на Тульском направлении.</a:t>
            </a:r>
          </a:p>
          <a:p>
            <a:r>
              <a:rPr lang="ru-RU" sz="1400" dirty="0" smtClean="0">
                <a:latin typeface="Bookman Old Style" pitchFamily="18" charset="0"/>
              </a:rPr>
              <a:t>Первыми армию Гудериана под Москвой начали громить именно войска группы генерала Белова в составе гвардейского корпуса, усиленного танковыми и стрелковыми подразделениями. Группа генерала Белова не только остановила гитлеровцев, но и сама перешла в наступление, отбросив противника на десятки километров на юг.</a:t>
            </a:r>
          </a:p>
          <a:p>
            <a:r>
              <a:rPr lang="ru-RU" sz="1400" dirty="0" smtClean="0"/>
              <a:t/>
            </a:r>
            <a:br>
              <a:rPr lang="ru-RU" sz="1400" dirty="0" smtClean="0"/>
            </a:br>
            <a:endParaRPr lang="ru-RU" sz="1400" dirty="0"/>
          </a:p>
        </p:txBody>
      </p:sp>
      <p:sp>
        <p:nvSpPr>
          <p:cNvPr id="8" name="Прямоугольник 7"/>
          <p:cNvSpPr/>
          <p:nvPr/>
        </p:nvSpPr>
        <p:spPr>
          <a:xfrm>
            <a:off x="500034" y="4500570"/>
            <a:ext cx="8286808" cy="954107"/>
          </a:xfrm>
          <a:prstGeom prst="rect">
            <a:avLst/>
          </a:prstGeom>
        </p:spPr>
        <p:txBody>
          <a:bodyPr wrap="square">
            <a:spAutoFit/>
          </a:bodyPr>
          <a:lstStyle/>
          <a:p>
            <a:r>
              <a:rPr lang="ru-RU" sz="1400" dirty="0" smtClean="0">
                <a:latin typeface="Bookman Old Style" pitchFamily="18" charset="0"/>
              </a:rPr>
              <a:t>    Во второй половине 1942 г. П. А. Белов был назначен командующим 61-й армией, полки которой победоносно провел от Орла до Берлина. Мужество и героизм генерала Белова в годы Великой Отечественной войны отмечены званием Героя Советского Союза, орденами и медалями.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nstupino.ru/upload/resizeproxy/720_/93144b844d44b689ba41699fc7e3f7d1.jpg?1489049598"/>
          <p:cNvPicPr>
            <a:picLocks noChangeAspect="1" noChangeArrowheads="1"/>
          </p:cNvPicPr>
          <p:nvPr/>
        </p:nvPicPr>
        <p:blipFill>
          <a:blip r:embed="rId2"/>
          <a:srcRect/>
          <a:stretch>
            <a:fillRect/>
          </a:stretch>
        </p:blipFill>
        <p:spPr bwMode="auto">
          <a:xfrm>
            <a:off x="1071538" y="928670"/>
            <a:ext cx="3500552" cy="2328840"/>
          </a:xfrm>
          <a:prstGeom prst="rect">
            <a:avLst/>
          </a:prstGeom>
          <a:noFill/>
        </p:spPr>
      </p:pic>
      <p:pic>
        <p:nvPicPr>
          <p:cNvPr id="3" name="Picture 6" descr="https://cont.ws/uploads/pic/2017/10/30_%281%29.jpg"/>
          <p:cNvPicPr>
            <a:picLocks noChangeAspect="1" noChangeArrowheads="1"/>
          </p:cNvPicPr>
          <p:nvPr/>
        </p:nvPicPr>
        <p:blipFill>
          <a:blip r:embed="rId3"/>
          <a:srcRect/>
          <a:stretch>
            <a:fillRect/>
          </a:stretch>
        </p:blipFill>
        <p:spPr bwMode="auto">
          <a:xfrm>
            <a:off x="1071538" y="3429000"/>
            <a:ext cx="3507193" cy="2231452"/>
          </a:xfrm>
          <a:prstGeom prst="rect">
            <a:avLst/>
          </a:prstGeom>
          <a:noFill/>
        </p:spPr>
      </p:pic>
      <p:pic>
        <p:nvPicPr>
          <p:cNvPr id="6" name="Picture 2" descr="C:\Users\Лариса\Desktop\герои\белов 2.jpg"/>
          <p:cNvPicPr>
            <a:picLocks noChangeAspect="1" noChangeArrowheads="1"/>
          </p:cNvPicPr>
          <p:nvPr/>
        </p:nvPicPr>
        <p:blipFill>
          <a:blip r:embed="rId4"/>
          <a:srcRect/>
          <a:stretch>
            <a:fillRect/>
          </a:stretch>
        </p:blipFill>
        <p:spPr bwMode="auto">
          <a:xfrm>
            <a:off x="4786314" y="928670"/>
            <a:ext cx="3045312" cy="4786346"/>
          </a:xfrm>
          <a:prstGeom prst="rect">
            <a:avLst/>
          </a:prstGeom>
          <a:noFill/>
        </p:spPr>
      </p:pic>
      <p:sp>
        <p:nvSpPr>
          <p:cNvPr id="7" name="Прямоугольник 6"/>
          <p:cNvSpPr/>
          <p:nvPr/>
        </p:nvSpPr>
        <p:spPr>
          <a:xfrm>
            <a:off x="857224" y="357166"/>
            <a:ext cx="7143800" cy="584775"/>
          </a:xfrm>
          <a:prstGeom prst="rect">
            <a:avLst/>
          </a:prstGeom>
        </p:spPr>
        <p:txBody>
          <a:bodyPr wrap="square">
            <a:spAutoFit/>
          </a:bodyPr>
          <a:lstStyle/>
          <a:p>
            <a:pPr algn="ctr"/>
            <a:r>
              <a:rPr lang="ru-RU" sz="3200" b="1" dirty="0" smtClean="0">
                <a:ln w="11430"/>
                <a:solidFill>
                  <a:srgbClr val="740000"/>
                </a:solidFill>
                <a:effectLst>
                  <a:outerShdw blurRad="50800" dist="39000" dir="5460000" algn="tl">
                    <a:srgbClr val="000000">
                      <a:alpha val="38000"/>
                    </a:srgbClr>
                  </a:outerShdw>
                </a:effectLst>
              </a:rPr>
              <a:t>    Белов Павел Александрович </a:t>
            </a:r>
            <a:endParaRPr lang="ru-RU" sz="3200" b="1" dirty="0">
              <a:ln w="11430"/>
              <a:solidFill>
                <a:srgbClr val="740000"/>
              </a:solidFill>
              <a:effectLst>
                <a:outerShdw blurRad="50800" dist="39000" dir="5460000" algn="tl">
                  <a:srgbClr val="000000">
                    <a:alpha val="38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reibert.info/media/24097-f-1-jpg.291240/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2767083" y="332656"/>
            <a:ext cx="3036793"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smtClean="0">
                <a:ln w="11430"/>
                <a:solidFill>
                  <a:srgbClr val="740000"/>
                </a:solidFill>
                <a:effectLst>
                  <a:outerShdw blurRad="50800" dist="39000" dir="5460000" algn="tl">
                    <a:srgbClr val="000000">
                      <a:alpha val="38000"/>
                    </a:srgbClr>
                  </a:outerShdw>
                </a:effectLst>
              </a:rPr>
              <a:t>Улица </a:t>
            </a:r>
            <a:r>
              <a:rPr lang="ru-RU" sz="3200" b="1" dirty="0" err="1" smtClean="0">
                <a:ln w="11430"/>
                <a:solidFill>
                  <a:srgbClr val="740000"/>
                </a:solidFill>
                <a:effectLst>
                  <a:outerShdw blurRad="50800" dist="39000" dir="5460000" algn="tl">
                    <a:srgbClr val="000000">
                      <a:alpha val="38000"/>
                    </a:srgbClr>
                  </a:outerShdw>
                </a:effectLst>
              </a:rPr>
              <a:t>Кукунина</a:t>
            </a:r>
            <a:endParaRPr lang="ru-RU" sz="3200" b="1" dirty="0">
              <a:ln w="11430"/>
              <a:solidFill>
                <a:srgbClr val="740000"/>
              </a:solidFill>
              <a:effectLst>
                <a:outerShdw blurRad="50800" dist="39000" dir="5460000" algn="tl">
                  <a:srgbClr val="000000">
                    <a:alpha val="38000"/>
                  </a:srgbClr>
                </a:outerShdw>
              </a:effectLst>
            </a:endParaRPr>
          </a:p>
        </p:txBody>
      </p:sp>
      <p:pic>
        <p:nvPicPr>
          <p:cNvPr id="2" name="Picture 3" descr="C:\Users\Лариса\Desktop\герои\5.jpg"/>
          <p:cNvPicPr>
            <a:picLocks noChangeAspect="1" noChangeArrowheads="1"/>
          </p:cNvPicPr>
          <p:nvPr/>
        </p:nvPicPr>
        <p:blipFill>
          <a:blip r:embed="rId2"/>
          <a:srcRect/>
          <a:stretch>
            <a:fillRect/>
          </a:stretch>
        </p:blipFill>
        <p:spPr bwMode="auto">
          <a:xfrm>
            <a:off x="2357422" y="857232"/>
            <a:ext cx="3810000" cy="2419350"/>
          </a:xfrm>
          <a:prstGeom prst="rect">
            <a:avLst/>
          </a:prstGeom>
          <a:noFill/>
        </p:spPr>
      </p:pic>
      <p:pic>
        <p:nvPicPr>
          <p:cNvPr id="3" name="Picture 4" descr="C:\Users\Лариса\Desktop\герои\кук 1.jpg"/>
          <p:cNvPicPr>
            <a:picLocks noChangeAspect="1" noChangeArrowheads="1"/>
          </p:cNvPicPr>
          <p:nvPr/>
        </p:nvPicPr>
        <p:blipFill>
          <a:blip r:embed="rId3" cstate="print"/>
          <a:srcRect/>
          <a:stretch>
            <a:fillRect/>
          </a:stretch>
        </p:blipFill>
        <p:spPr bwMode="auto">
          <a:xfrm>
            <a:off x="428596" y="3357562"/>
            <a:ext cx="3857652" cy="2892476"/>
          </a:xfrm>
          <a:prstGeom prst="rect">
            <a:avLst/>
          </a:prstGeom>
          <a:noFill/>
        </p:spPr>
      </p:pic>
      <p:pic>
        <p:nvPicPr>
          <p:cNvPr id="1029" name="Picture 5" descr="C:\Users\Лариса\Desktop\герои\кук2.jpg"/>
          <p:cNvPicPr>
            <a:picLocks noChangeAspect="1" noChangeArrowheads="1"/>
          </p:cNvPicPr>
          <p:nvPr/>
        </p:nvPicPr>
        <p:blipFill>
          <a:blip r:embed="rId4"/>
          <a:srcRect/>
          <a:stretch>
            <a:fillRect/>
          </a:stretch>
        </p:blipFill>
        <p:spPr bwMode="auto">
          <a:xfrm>
            <a:off x="4357686" y="3357562"/>
            <a:ext cx="4429156" cy="28757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reibert.info/media/24097-f-1-jpg.291240/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1691680" y="404664"/>
            <a:ext cx="6737972"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err="1" smtClean="0">
                <a:ln w="11430"/>
                <a:solidFill>
                  <a:srgbClr val="740000"/>
                </a:solidFill>
                <a:effectLst>
                  <a:outerShdw blurRad="50800" dist="39000" dir="5460000" algn="tl">
                    <a:srgbClr val="000000">
                      <a:alpha val="38000"/>
                    </a:srgbClr>
                  </a:outerShdw>
                </a:effectLst>
              </a:rPr>
              <a:t>Кукунин</a:t>
            </a:r>
            <a:r>
              <a:rPr lang="ru-RU" sz="3200" b="1" dirty="0" smtClean="0">
                <a:ln w="11430"/>
                <a:solidFill>
                  <a:srgbClr val="740000"/>
                </a:solidFill>
                <a:effectLst>
                  <a:outerShdw blurRad="50800" dist="39000" dir="5460000" algn="tl">
                    <a:srgbClr val="000000">
                      <a:alpha val="38000"/>
                    </a:srgbClr>
                  </a:outerShdw>
                </a:effectLst>
              </a:rPr>
              <a:t> Сергей Александрович</a:t>
            </a:r>
            <a:endParaRPr lang="ru-RU" sz="3200" b="1" dirty="0">
              <a:ln w="11430"/>
              <a:solidFill>
                <a:srgbClr val="740000"/>
              </a:solidFill>
              <a:effectLst>
                <a:outerShdw blurRad="50800" dist="39000" dir="5460000" algn="tl">
                  <a:srgbClr val="000000">
                    <a:alpha val="38000"/>
                  </a:srgbClr>
                </a:outerShdw>
              </a:effectLst>
            </a:endParaRPr>
          </a:p>
        </p:txBody>
      </p:sp>
      <p:sp>
        <p:nvSpPr>
          <p:cNvPr id="8" name="Прямоугольник 7"/>
          <p:cNvSpPr/>
          <p:nvPr/>
        </p:nvSpPr>
        <p:spPr>
          <a:xfrm>
            <a:off x="3071802" y="3643314"/>
            <a:ext cx="6264696" cy="707886"/>
          </a:xfrm>
          <a:prstGeom prst="rect">
            <a:avLst/>
          </a:prstGeom>
        </p:spPr>
        <p:txBody>
          <a:bodyPr wrap="square">
            <a:spAutoFit/>
          </a:bodyPr>
          <a:lstStyle/>
          <a:p>
            <a:endParaRPr lang="ru-RU" sz="2000" dirty="0" smtClean="0">
              <a:solidFill>
                <a:srgbClr val="002060"/>
              </a:solidFill>
            </a:endParaRPr>
          </a:p>
          <a:p>
            <a:r>
              <a:rPr lang="ru-RU" sz="2000" b="1" dirty="0" smtClean="0">
                <a:solidFill>
                  <a:srgbClr val="002060"/>
                </a:solidFill>
              </a:rPr>
              <a:t> </a:t>
            </a:r>
            <a:endParaRPr lang="ru-RU" sz="2000" b="1" dirty="0">
              <a:solidFill>
                <a:srgbClr val="002060"/>
              </a:solidFill>
            </a:endParaRPr>
          </a:p>
        </p:txBody>
      </p:sp>
      <p:sp>
        <p:nvSpPr>
          <p:cNvPr id="9" name="Прямоугольник 8"/>
          <p:cNvSpPr/>
          <p:nvPr/>
        </p:nvSpPr>
        <p:spPr>
          <a:xfrm>
            <a:off x="3571868" y="1071546"/>
            <a:ext cx="5214974" cy="4462760"/>
          </a:xfrm>
          <a:prstGeom prst="rect">
            <a:avLst/>
          </a:prstGeom>
        </p:spPr>
        <p:txBody>
          <a:bodyPr wrap="square">
            <a:spAutoFit/>
          </a:bodyPr>
          <a:lstStyle/>
          <a:p>
            <a:r>
              <a:rPr lang="ru-RU" sz="1600" b="1" dirty="0" smtClean="0">
                <a:latin typeface="Bookman Old Style" pitchFamily="18" charset="0"/>
              </a:rPr>
              <a:t>     </a:t>
            </a:r>
          </a:p>
          <a:p>
            <a:r>
              <a:rPr lang="ru-RU" sz="1600" b="1" dirty="0" smtClean="0">
                <a:latin typeface="Bookman Old Style" pitchFamily="18" charset="0"/>
              </a:rPr>
              <a:t>    </a:t>
            </a:r>
            <a:r>
              <a:rPr lang="ru-RU" sz="1400" b="1" dirty="0" smtClean="0">
                <a:latin typeface="Bookman Old Style" pitchFamily="18" charset="0"/>
              </a:rPr>
              <a:t>Улица </a:t>
            </a:r>
            <a:r>
              <a:rPr lang="ru-RU" sz="1400" b="1" dirty="0" err="1" smtClean="0">
                <a:latin typeface="Bookman Old Style" pitchFamily="18" charset="0"/>
              </a:rPr>
              <a:t>Кукунина</a:t>
            </a:r>
            <a:r>
              <a:rPr lang="ru-RU" sz="1400" dirty="0" smtClean="0">
                <a:latin typeface="Bookman Old Style" pitchFamily="18" charset="0"/>
              </a:rPr>
              <a:t> названа именем </a:t>
            </a:r>
            <a:r>
              <a:rPr lang="ru-RU" sz="1400" dirty="0" err="1" smtClean="0">
                <a:latin typeface="Bookman Old Style" pitchFamily="18" charset="0"/>
              </a:rPr>
              <a:t>новомосковца</a:t>
            </a:r>
            <a:r>
              <a:rPr lang="ru-RU" sz="1400" dirty="0" smtClean="0">
                <a:latin typeface="Bookman Old Style" pitchFamily="18" charset="0"/>
              </a:rPr>
              <a:t> Сергея Александровича </a:t>
            </a:r>
            <a:r>
              <a:rPr lang="ru-RU" sz="1400" dirty="0" err="1" smtClean="0">
                <a:latin typeface="Bookman Old Style" pitchFamily="18" charset="0"/>
              </a:rPr>
              <a:t>Кукунина</a:t>
            </a:r>
            <a:r>
              <a:rPr lang="ru-RU" sz="1400" dirty="0" smtClean="0">
                <a:latin typeface="Bookman Old Style" pitchFamily="18" charset="0"/>
              </a:rPr>
              <a:t>, который жил и работал в нашем городе.    </a:t>
            </a:r>
          </a:p>
          <a:p>
            <a:r>
              <a:rPr lang="ru-RU" sz="1400" dirty="0" smtClean="0">
                <a:latin typeface="Bookman Old Style" pitchFamily="18" charset="0"/>
              </a:rPr>
              <a:t>     Во время Великой Отечественной войны 13 июля 1943 года в Орловской области гвардии сержант пулемётчик стрелкового батальона Сергей </a:t>
            </a:r>
            <a:r>
              <a:rPr lang="ru-RU" sz="1400" dirty="0" err="1" smtClean="0">
                <a:latin typeface="Bookman Old Style" pitchFamily="18" charset="0"/>
              </a:rPr>
              <a:t>Кукунин</a:t>
            </a:r>
            <a:r>
              <a:rPr lang="ru-RU" sz="1400" dirty="0" smtClean="0">
                <a:latin typeface="Bookman Old Style" pitchFamily="18" charset="0"/>
              </a:rPr>
              <a:t> погиб при взятии стратегически важной высоты. Его стрелковая рота оказалась перед дзотом, из которого непрерывно строчил вражеский пулемёт. Видя, как гибнут его товарищи, пытающиеся обойти вражеский дзот, он после безуспешных попыток забросить гранату в амбразуру пышущего огнём дзота, пожертвовал собой, закрыв её своим телом.  </a:t>
            </a:r>
          </a:p>
          <a:p>
            <a:r>
              <a:rPr lang="ru-RU" sz="1400" dirty="0" smtClean="0">
                <a:latin typeface="Bookman Old Style" pitchFamily="18" charset="0"/>
              </a:rPr>
              <a:t>    Сергей Александрович </a:t>
            </a:r>
            <a:r>
              <a:rPr lang="ru-RU" sz="1400" dirty="0" err="1" smtClean="0">
                <a:latin typeface="Bookman Old Style" pitchFamily="18" charset="0"/>
              </a:rPr>
              <a:t>Кукунин</a:t>
            </a:r>
            <a:r>
              <a:rPr lang="ru-RU" sz="1400" dirty="0" smtClean="0">
                <a:latin typeface="Bookman Old Style" pitchFamily="18" charset="0"/>
              </a:rPr>
              <a:t> удостоен посмертно высокого звания Героя Советского Союза.     Мемориальная доска на стене дома   № 2 напоминает о сержанте </a:t>
            </a:r>
            <a:r>
              <a:rPr lang="ru-RU" sz="1400" dirty="0" err="1" smtClean="0">
                <a:latin typeface="Bookman Old Style" pitchFamily="18" charset="0"/>
              </a:rPr>
              <a:t>Кукунине</a:t>
            </a:r>
            <a:r>
              <a:rPr lang="ru-RU" sz="1400" dirty="0" smtClean="0">
                <a:latin typeface="Bookman Old Style" pitchFamily="18" charset="0"/>
              </a:rPr>
              <a:t>, его бессмертном подвиге.</a:t>
            </a:r>
          </a:p>
          <a:p>
            <a:r>
              <a:rPr lang="ru-RU" sz="1400" dirty="0" smtClean="0"/>
              <a:t/>
            </a:r>
            <a:br>
              <a:rPr lang="ru-RU" sz="1400" dirty="0" smtClean="0"/>
            </a:br>
            <a:endParaRPr lang="ru-RU" sz="1400" dirty="0"/>
          </a:p>
        </p:txBody>
      </p:sp>
      <p:pic>
        <p:nvPicPr>
          <p:cNvPr id="2050" name="Picture 2" descr="C:\Users\Лариса\Desktop\герои\кукунин.jpg"/>
          <p:cNvPicPr>
            <a:picLocks noChangeAspect="1" noChangeArrowheads="1"/>
          </p:cNvPicPr>
          <p:nvPr/>
        </p:nvPicPr>
        <p:blipFill>
          <a:blip r:embed="rId2"/>
          <a:srcRect/>
          <a:stretch>
            <a:fillRect/>
          </a:stretch>
        </p:blipFill>
        <p:spPr bwMode="auto">
          <a:xfrm>
            <a:off x="571473" y="1357299"/>
            <a:ext cx="2857519" cy="42366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reibert.info/media/24097-f-1-jpg.291240/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2968036" y="404664"/>
            <a:ext cx="3230372"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smtClean="0">
                <a:ln w="11430"/>
                <a:solidFill>
                  <a:srgbClr val="740000"/>
                </a:solidFill>
                <a:effectLst>
                  <a:outerShdw blurRad="50800" dist="39000" dir="5460000" algn="tl">
                    <a:srgbClr val="000000">
                      <a:alpha val="38000"/>
                    </a:srgbClr>
                  </a:outerShdw>
                </a:effectLst>
              </a:rPr>
              <a:t>Улица </a:t>
            </a:r>
            <a:r>
              <a:rPr lang="ru-RU" sz="3200" b="1" dirty="0" err="1" smtClean="0">
                <a:ln w="11430"/>
                <a:solidFill>
                  <a:srgbClr val="740000"/>
                </a:solidFill>
                <a:effectLst>
                  <a:outerShdw blurRad="50800" dist="39000" dir="5460000" algn="tl">
                    <a:srgbClr val="000000">
                      <a:alpha val="38000"/>
                    </a:srgbClr>
                  </a:outerShdw>
                </a:effectLst>
              </a:rPr>
              <a:t>Присягина</a:t>
            </a:r>
            <a:endParaRPr lang="ru-RU" sz="3200" b="1" dirty="0">
              <a:ln w="11430"/>
              <a:solidFill>
                <a:srgbClr val="740000"/>
              </a:solidFill>
              <a:effectLst>
                <a:outerShdw blurRad="50800" dist="39000" dir="5460000" algn="tl">
                  <a:srgbClr val="000000">
                    <a:alpha val="38000"/>
                  </a:srgbClr>
                </a:outerShdw>
              </a:effectLst>
            </a:endParaRPr>
          </a:p>
        </p:txBody>
      </p:sp>
      <p:pic>
        <p:nvPicPr>
          <p:cNvPr id="7171" name="Picture 3" descr="C:\Users\Лариса\Desktop\герои\пр1.jpg"/>
          <p:cNvPicPr>
            <a:picLocks noChangeAspect="1" noChangeArrowheads="1"/>
          </p:cNvPicPr>
          <p:nvPr/>
        </p:nvPicPr>
        <p:blipFill>
          <a:blip r:embed="rId2"/>
          <a:srcRect/>
          <a:stretch>
            <a:fillRect/>
          </a:stretch>
        </p:blipFill>
        <p:spPr bwMode="auto">
          <a:xfrm>
            <a:off x="857224" y="3357562"/>
            <a:ext cx="3750494" cy="2500330"/>
          </a:xfrm>
          <a:prstGeom prst="rect">
            <a:avLst/>
          </a:prstGeom>
          <a:noFill/>
        </p:spPr>
      </p:pic>
      <p:pic>
        <p:nvPicPr>
          <p:cNvPr id="7172" name="Picture 4" descr="C:\Users\Лариса\Desktop\герои\пр2.jpg"/>
          <p:cNvPicPr>
            <a:picLocks noChangeAspect="1" noChangeArrowheads="1"/>
          </p:cNvPicPr>
          <p:nvPr/>
        </p:nvPicPr>
        <p:blipFill>
          <a:blip r:embed="rId3" cstate="print"/>
          <a:srcRect/>
          <a:stretch>
            <a:fillRect/>
          </a:stretch>
        </p:blipFill>
        <p:spPr bwMode="auto">
          <a:xfrm>
            <a:off x="4857752" y="3429000"/>
            <a:ext cx="3214710" cy="2411033"/>
          </a:xfrm>
          <a:prstGeom prst="rect">
            <a:avLst/>
          </a:prstGeom>
          <a:noFill/>
        </p:spPr>
      </p:pic>
      <p:pic>
        <p:nvPicPr>
          <p:cNvPr id="7174" name="Picture 6"/>
          <p:cNvPicPr>
            <a:picLocks noChangeAspect="1" noChangeArrowheads="1"/>
          </p:cNvPicPr>
          <p:nvPr/>
        </p:nvPicPr>
        <p:blipFill>
          <a:blip r:embed="rId4"/>
          <a:srcRect/>
          <a:stretch>
            <a:fillRect/>
          </a:stretch>
        </p:blipFill>
        <p:spPr bwMode="auto">
          <a:xfrm>
            <a:off x="2714612" y="928670"/>
            <a:ext cx="3619495" cy="2378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reibert.info/media/24097-f-1-jpg.291240/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1691680" y="404664"/>
            <a:ext cx="5781583"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err="1" smtClean="0">
                <a:ln w="11430"/>
                <a:solidFill>
                  <a:srgbClr val="740000"/>
                </a:solidFill>
                <a:effectLst>
                  <a:outerShdw blurRad="50800" dist="39000" dir="5460000" algn="tl">
                    <a:srgbClr val="000000">
                      <a:alpha val="38000"/>
                    </a:srgbClr>
                  </a:outerShdw>
                </a:effectLst>
              </a:rPr>
              <a:t>Присягин</a:t>
            </a:r>
            <a:r>
              <a:rPr lang="ru-RU" sz="3200" b="1" dirty="0" smtClean="0">
                <a:ln w="11430"/>
                <a:solidFill>
                  <a:srgbClr val="740000"/>
                </a:solidFill>
                <a:effectLst>
                  <a:outerShdw blurRad="50800" dist="39000" dir="5460000" algn="tl">
                    <a:srgbClr val="000000">
                      <a:alpha val="38000"/>
                    </a:srgbClr>
                  </a:outerShdw>
                </a:effectLst>
              </a:rPr>
              <a:t>  Николай Алексеевич</a:t>
            </a:r>
            <a:endParaRPr lang="ru-RU" sz="3200" b="1" dirty="0">
              <a:ln w="11430"/>
              <a:solidFill>
                <a:srgbClr val="740000"/>
              </a:solidFill>
              <a:effectLst>
                <a:outerShdw blurRad="50800" dist="39000" dir="5460000" algn="tl">
                  <a:srgbClr val="000000">
                    <a:alpha val="38000"/>
                  </a:srgbClr>
                </a:outerShdw>
              </a:effectLst>
            </a:endParaRPr>
          </a:p>
        </p:txBody>
      </p:sp>
      <p:sp>
        <p:nvSpPr>
          <p:cNvPr id="7" name="Прямоугольник 6"/>
          <p:cNvSpPr/>
          <p:nvPr/>
        </p:nvSpPr>
        <p:spPr>
          <a:xfrm>
            <a:off x="395536" y="1268760"/>
            <a:ext cx="5819538" cy="707886"/>
          </a:xfrm>
          <a:prstGeom prst="rect">
            <a:avLst/>
          </a:prstGeom>
        </p:spPr>
        <p:txBody>
          <a:bodyPr wrap="square">
            <a:spAutoFit/>
          </a:bodyPr>
          <a:lstStyle/>
          <a:p>
            <a:endParaRPr lang="ru-RU" sz="2000" b="1" dirty="0" smtClean="0">
              <a:solidFill>
                <a:srgbClr val="002060"/>
              </a:solidFill>
            </a:endParaRPr>
          </a:p>
          <a:p>
            <a:endParaRPr lang="ru-RU" sz="2000" b="1" dirty="0">
              <a:solidFill>
                <a:srgbClr val="002060"/>
              </a:solidFill>
            </a:endParaRPr>
          </a:p>
        </p:txBody>
      </p:sp>
      <p:pic>
        <p:nvPicPr>
          <p:cNvPr id="5122" name="Picture 2" descr="C:\Users\Лариса\Desktop\герои\прес1.png"/>
          <p:cNvPicPr>
            <a:picLocks noChangeAspect="1" noChangeArrowheads="1"/>
          </p:cNvPicPr>
          <p:nvPr/>
        </p:nvPicPr>
        <p:blipFill>
          <a:blip r:embed="rId2"/>
          <a:srcRect/>
          <a:stretch>
            <a:fillRect/>
          </a:stretch>
        </p:blipFill>
        <p:spPr bwMode="auto">
          <a:xfrm>
            <a:off x="568670" y="1000108"/>
            <a:ext cx="3081639" cy="4714908"/>
          </a:xfrm>
          <a:prstGeom prst="rect">
            <a:avLst/>
          </a:prstGeom>
          <a:noFill/>
        </p:spPr>
      </p:pic>
      <p:sp>
        <p:nvSpPr>
          <p:cNvPr id="9" name="Прямоугольник 8"/>
          <p:cNvSpPr/>
          <p:nvPr/>
        </p:nvSpPr>
        <p:spPr>
          <a:xfrm>
            <a:off x="4071934" y="1071546"/>
            <a:ext cx="4572032" cy="3970318"/>
          </a:xfrm>
          <a:prstGeom prst="rect">
            <a:avLst/>
          </a:prstGeom>
        </p:spPr>
        <p:txBody>
          <a:bodyPr wrap="square">
            <a:spAutoFit/>
          </a:bodyPr>
          <a:lstStyle/>
          <a:p>
            <a:r>
              <a:rPr lang="ru-RU" dirty="0" smtClean="0"/>
              <a:t>     </a:t>
            </a:r>
            <a:r>
              <a:rPr lang="ru-RU" b="1" dirty="0" err="1" smtClean="0">
                <a:latin typeface="Bookman Old Style" pitchFamily="18" charset="0"/>
              </a:rPr>
              <a:t>Присягин</a:t>
            </a:r>
            <a:r>
              <a:rPr lang="ru-RU" b="1" dirty="0" smtClean="0">
                <a:latin typeface="Bookman Old Style" pitchFamily="18" charset="0"/>
              </a:rPr>
              <a:t> Николай Алексеевич  </a:t>
            </a:r>
          </a:p>
          <a:p>
            <a:r>
              <a:rPr lang="ru-RU" dirty="0" smtClean="0">
                <a:latin typeface="Bookman Old Style" pitchFamily="18" charset="0"/>
              </a:rPr>
              <a:t>работал на </a:t>
            </a:r>
            <a:r>
              <a:rPr lang="ru-RU" dirty="0" err="1" smtClean="0">
                <a:latin typeface="Bookman Old Style" pitchFamily="18" charset="0"/>
              </a:rPr>
              <a:t>сталиногорском</a:t>
            </a:r>
            <a:r>
              <a:rPr lang="ru-RU" dirty="0" smtClean="0">
                <a:latin typeface="Bookman Old Style" pitchFamily="18" charset="0"/>
              </a:rPr>
              <a:t> химкомбинате с 1934 года. </a:t>
            </a:r>
          </a:p>
          <a:p>
            <a:r>
              <a:rPr lang="ru-RU" dirty="0" smtClean="0">
                <a:latin typeface="Bookman Old Style" pitchFamily="18" charset="0"/>
              </a:rPr>
              <a:t>   В 1939 году призвался в ряды Советской Армии. Прошёл всю войну, командуя танковой ротой. Участвовал в боях за Берлин. За умелое выполнение боевых заданий, героизм и мужество в 1945 году </a:t>
            </a:r>
            <a:r>
              <a:rPr lang="ru-RU" dirty="0" err="1" smtClean="0">
                <a:latin typeface="Bookman Old Style" pitchFamily="18" charset="0"/>
              </a:rPr>
              <a:t>Присягину</a:t>
            </a:r>
            <a:r>
              <a:rPr lang="ru-RU" dirty="0" smtClean="0">
                <a:latin typeface="Bookman Old Style" pitchFamily="18" charset="0"/>
              </a:rPr>
              <a:t> присвоено звание Героя Советского Союза. После увольнения из армии Николай Алексеевич жил в Новомосковске. Умер в 1973 году. Похоронен в Новомосковске.</a:t>
            </a:r>
            <a:endParaRPr lang="ru-RU" dirty="0">
              <a:latin typeface="Bookman Old Style"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389</Words>
  <Application>Microsoft Office PowerPoint</Application>
  <PresentationFormat>Экран (4:3)</PresentationFormat>
  <Paragraphs>46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75-летию Великой Победы посвящается… Пройдя  по улицам родным,  героев вспомним имена…</vt:lpstr>
      <vt:lpstr>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МБДОУ д/скв № 8 "Теремок"</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"Бежевый"</dc:title>
  <dc:subject>День Победы</dc:subject>
  <dc:creator>Алейник Н.В.</dc:creator>
  <cp:lastModifiedBy>Лариса</cp:lastModifiedBy>
  <cp:revision>129</cp:revision>
  <dcterms:created xsi:type="dcterms:W3CDTF">2015-01-29T08:01:15Z</dcterms:created>
  <dcterms:modified xsi:type="dcterms:W3CDTF">2021-11-04T05:46:23Z</dcterms:modified>
  <cp:category>презентация к празднику</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1581290</vt:lpwstr>
  </property>
  <property fmtid="{D5CDD505-2E9C-101B-9397-08002B2CF9AE}" pid="3" name="NXPowerLiteSettings">
    <vt:lpwstr>F6000400038000</vt:lpwstr>
  </property>
  <property fmtid="{D5CDD505-2E9C-101B-9397-08002B2CF9AE}" pid="4" name="NXPowerLiteVersion">
    <vt:lpwstr>D4.3.1</vt:lpwstr>
  </property>
</Properties>
</file>